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9AA0A6"/>
          </p15:clr>
        </p15:guide>
        <p15:guide id="3" pos="576">
          <p15:clr>
            <a:srgbClr val="9AA0A6"/>
          </p15:clr>
        </p15:guide>
        <p15:guide id="4" pos="7104">
          <p15:clr>
            <a:srgbClr val="9AA0A6"/>
          </p15:clr>
        </p15:guide>
        <p15:guide id="5" orient="horz" pos="288">
          <p15:clr>
            <a:srgbClr val="9AA0A6"/>
          </p15:clr>
        </p15:guide>
        <p15:guide id="6" orient="horz" pos="4032">
          <p15:clr>
            <a:srgbClr val="9AA0A6"/>
          </p15:clr>
        </p15:guide>
        <p15:guide id="7" orient="horz" pos="704">
          <p15:clr>
            <a:srgbClr val="9AA0A6"/>
          </p15:clr>
        </p15:guide>
        <p15:guide id="8" orient="horz" pos="361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3" roundtripDataSignature="AMtx7mgseFn3I2DzEyrMU4NGMVAqkWnP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F9E779-AD20-407D-B07D-7E5088729F02}">
  <a:tblStyle styleId="{64F9E779-AD20-407D-B07D-7E5088729F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  <p:guide pos="576"/>
        <p:guide pos="7104"/>
        <p:guide pos="288" orient="horz"/>
        <p:guide pos="4032" orient="horz"/>
        <p:guide pos="704" orient="horz"/>
        <p:guide pos="361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1845d311a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1845d311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352" name="Google Shape;352;g91845d311a_0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1845d311a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1845d311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375" name="Google Shape;375;g91845d311a_0_1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1845d311a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91845d311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395" name="Google Shape;395;g91845d311a_0_2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1845d311a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1845d311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409" name="Google Shape;409;g91845d311a_0_2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eaf32508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8eaf3250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Modelo</a:t>
            </a:r>
            <a:endParaRPr/>
          </a:p>
        </p:txBody>
      </p:sp>
      <p:sp>
        <p:nvSpPr>
          <p:cNvPr id="436" name="Google Shape;436;g8eaf32508d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Resultados</a:t>
            </a:r>
            <a:endParaRPr/>
          </a:p>
        </p:txBody>
      </p:sp>
      <p:sp>
        <p:nvSpPr>
          <p:cNvPr id="446" name="Google Shape;44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Conclusiones</a:t>
            </a:r>
            <a:endParaRPr/>
          </a:p>
        </p:txBody>
      </p:sp>
      <p:sp>
        <p:nvSpPr>
          <p:cNvPr id="459" name="Google Shape;45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Referencias</a:t>
            </a:r>
            <a:endParaRPr/>
          </a:p>
        </p:txBody>
      </p:sp>
      <p:sp>
        <p:nvSpPr>
          <p:cNvPr id="479" name="Google Shape;479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459ab5ea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459ab5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9459ab5ea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Introduccion</a:t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1845d311a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1845d311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Introduccion</a:t>
            </a:r>
            <a:endParaRPr/>
          </a:p>
        </p:txBody>
      </p:sp>
      <p:sp>
        <p:nvSpPr>
          <p:cNvPr id="182" name="Google Shape;182;g91845d311a_0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Motivacion</a:t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Contexto del problema</a:t>
            </a:r>
            <a:endParaRPr/>
          </a:p>
        </p:txBody>
      </p:sp>
      <p:sp>
        <p:nvSpPr>
          <p:cNvPr id="213" name="Google Shape;21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329a34c02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329a34c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Contexto del problema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5329a34c02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40" name="Google Shape;24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459ab5ea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9459ab5eaa_0_11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/>
          <p:nvPr/>
        </p:nvSpPr>
        <p:spPr>
          <a:xfrm>
            <a:off x="1" y="3225800"/>
            <a:ext cx="12192000" cy="3632200"/>
          </a:xfrm>
          <a:prstGeom prst="rect">
            <a:avLst/>
          </a:prstGeom>
          <a:gradFill>
            <a:gsLst>
              <a:gs pos="0">
                <a:srgbClr val="CBCBCB">
                  <a:alpha val="21568"/>
                </a:srgbClr>
              </a:gs>
              <a:gs pos="44000">
                <a:srgbClr val="CBCBCB">
                  <a:alpha val="21568"/>
                </a:srgbClr>
              </a:gs>
              <a:gs pos="100000">
                <a:srgbClr val="5F5F5F">
                  <a:alpha val="1843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</a:pPr>
            <a:r>
              <a:t/>
            </a:r>
            <a:endParaRPr b="0" i="0" sz="239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0"/>
          <p:cNvSpPr txBox="1"/>
          <p:nvPr>
            <p:ph type="ctrTitle"/>
          </p:nvPr>
        </p:nvSpPr>
        <p:spPr>
          <a:xfrm>
            <a:off x="914401" y="4987990"/>
            <a:ext cx="10363200" cy="610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999"/>
              <a:buFont typeface="Calibri"/>
              <a:buNone/>
              <a:defRPr sz="3999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0"/>
          <p:cNvSpPr txBox="1"/>
          <p:nvPr>
            <p:ph idx="1" type="subTitle"/>
          </p:nvPr>
        </p:nvSpPr>
        <p:spPr>
          <a:xfrm>
            <a:off x="1828800" y="5509360"/>
            <a:ext cx="8534401" cy="76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399"/>
              <a:buNone/>
              <a:defRPr sz="2399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399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6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6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6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6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4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49"/>
          <p:cNvSpPr txBox="1"/>
          <p:nvPr>
            <p:ph type="title"/>
          </p:nvPr>
        </p:nvSpPr>
        <p:spPr>
          <a:xfrm>
            <a:off x="609600" y="274641"/>
            <a:ext cx="10972801" cy="715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732"/>
              <a:buFont typeface="Calibri"/>
              <a:buNone/>
              <a:defRPr sz="3732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9"/>
          <p:cNvSpPr txBox="1"/>
          <p:nvPr>
            <p:ph idx="1" type="body"/>
          </p:nvPr>
        </p:nvSpPr>
        <p:spPr>
          <a:xfrm>
            <a:off x="609600" y="990600"/>
            <a:ext cx="109728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7F7F7F"/>
              </a:buClr>
              <a:buSzPts val="1866"/>
              <a:buNone/>
              <a:defRPr sz="1866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0"/>
          <p:cNvSpPr txBox="1"/>
          <p:nvPr>
            <p:ph type="title"/>
          </p:nvPr>
        </p:nvSpPr>
        <p:spPr>
          <a:xfrm>
            <a:off x="609604" y="273050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66"/>
              <a:buFont typeface="Calibri"/>
              <a:buNone/>
              <a:defRPr b="1" sz="2666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0"/>
          <p:cNvSpPr txBox="1"/>
          <p:nvPr>
            <p:ph idx="1" type="body"/>
          </p:nvPr>
        </p:nvSpPr>
        <p:spPr>
          <a:xfrm>
            <a:off x="4766733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99491" lvl="0" marL="45720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6"/>
              <a:buChar char="•"/>
              <a:defRPr sz="4266"/>
            </a:lvl1pPr>
            <a:lvl2pPr indent="-465582" lvl="1" marL="914400" algn="l">
              <a:lnSpc>
                <a:spcPct val="100000"/>
              </a:lnSpc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2"/>
              <a:buChar char="–"/>
              <a:defRPr sz="3732"/>
            </a:lvl2pPr>
            <a:lvl3pPr indent="-431736" lvl="2" marL="1371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99"/>
              <a:buChar char="•"/>
              <a:defRPr sz="3199"/>
            </a:lvl3pPr>
            <a:lvl4pPr indent="-397891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–"/>
              <a:defRPr sz="2666"/>
            </a:lvl4pPr>
            <a:lvl5pPr indent="-397891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»"/>
              <a:defRPr sz="2666"/>
            </a:lvl5pPr>
            <a:lvl6pPr indent="-397891" lvl="5" marL="27432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•"/>
              <a:defRPr sz="2666"/>
            </a:lvl6pPr>
            <a:lvl7pPr indent="-397891" lvl="6" marL="3200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•"/>
              <a:defRPr sz="2666"/>
            </a:lvl7pPr>
            <a:lvl8pPr indent="-397890" lvl="7" marL="3657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•"/>
              <a:defRPr sz="2666"/>
            </a:lvl8pPr>
            <a:lvl9pPr indent="-397890" lvl="8" marL="4114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•"/>
              <a:defRPr sz="2666"/>
            </a:lvl9pPr>
          </a:lstStyle>
          <a:p/>
        </p:txBody>
      </p:sp>
      <p:sp>
        <p:nvSpPr>
          <p:cNvPr id="79" name="Google Shape;79;p50"/>
          <p:cNvSpPr txBox="1"/>
          <p:nvPr>
            <p:ph idx="2" type="body"/>
          </p:nvPr>
        </p:nvSpPr>
        <p:spPr>
          <a:xfrm>
            <a:off x="609604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None/>
              <a:defRPr sz="1866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5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0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1"/>
          <p:cNvSpPr txBox="1"/>
          <p:nvPr>
            <p:ph type="title"/>
          </p:nvPr>
        </p:nvSpPr>
        <p:spPr>
          <a:xfrm>
            <a:off x="2389718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66"/>
              <a:buFont typeface="Calibri"/>
              <a:buNone/>
              <a:defRPr b="1" sz="2666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1"/>
          <p:cNvSpPr/>
          <p:nvPr>
            <p:ph idx="2" type="pic"/>
          </p:nvPr>
        </p:nvSpPr>
        <p:spPr>
          <a:xfrm>
            <a:off x="2389718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6"/>
              <a:buFont typeface="Arial"/>
              <a:buNone/>
              <a:defRPr b="0" i="0" sz="4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2"/>
              <a:buFont typeface="Arial"/>
              <a:buNone/>
              <a:defRPr b="0" i="0" sz="373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  <a:defRPr b="0" i="0" sz="3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51"/>
          <p:cNvSpPr txBox="1"/>
          <p:nvPr>
            <p:ph idx="1" type="body"/>
          </p:nvPr>
        </p:nvSpPr>
        <p:spPr>
          <a:xfrm>
            <a:off x="2389718" y="5367340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6"/>
              <a:buNone/>
              <a:defRPr sz="1866"/>
            </a:lvl1pPr>
            <a:lvl2pPr indent="-2286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5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1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1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"/>
          <p:cNvSpPr txBox="1"/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2"/>
          <p:cNvSpPr txBox="1"/>
          <p:nvPr>
            <p:ph idx="1" type="body"/>
          </p:nvPr>
        </p:nvSpPr>
        <p:spPr>
          <a:xfrm rot="5400000">
            <a:off x="3602131" y="-1854105"/>
            <a:ext cx="4987739" cy="1097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2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2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3"/>
          <p:cNvSpPr txBox="1"/>
          <p:nvPr>
            <p:ph type="title"/>
          </p:nvPr>
        </p:nvSpPr>
        <p:spPr>
          <a:xfrm rot="5400000">
            <a:off x="7285037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3"/>
          <p:cNvSpPr txBox="1"/>
          <p:nvPr>
            <p:ph idx="1" type="body"/>
          </p:nvPr>
        </p:nvSpPr>
        <p:spPr>
          <a:xfrm rot="5400000">
            <a:off x="1697037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5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3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3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4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4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54"/>
          <p:cNvSpPr txBox="1"/>
          <p:nvPr>
            <p:ph type="title"/>
          </p:nvPr>
        </p:nvSpPr>
        <p:spPr>
          <a:xfrm>
            <a:off x="609600" y="274641"/>
            <a:ext cx="10972801" cy="715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732"/>
              <a:buFont typeface="Calibri"/>
              <a:buNone/>
              <a:defRPr sz="3732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4"/>
          <p:cNvSpPr txBox="1"/>
          <p:nvPr>
            <p:ph idx="1" type="body"/>
          </p:nvPr>
        </p:nvSpPr>
        <p:spPr>
          <a:xfrm>
            <a:off x="609600" y="990600"/>
            <a:ext cx="109728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595959"/>
              </a:buClr>
              <a:buSzPts val="1866"/>
              <a:buNone/>
              <a:defRPr sz="1866">
                <a:solidFill>
                  <a:srgbClr val="59595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Only">
  <p:cSld name="7_Title Only">
    <p:bg>
      <p:bgPr>
        <a:gradFill>
          <a:gsLst>
            <a:gs pos="0">
              <a:schemeClr val="lt1"/>
            </a:gs>
            <a:gs pos="81000">
              <a:srgbClr val="F2F2F2"/>
            </a:gs>
            <a:gs pos="100000">
              <a:srgbClr val="F2F2F2"/>
            </a:gs>
          </a:gsLst>
          <a:lin ang="5400000" scaled="0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5"/>
          <p:cNvSpPr txBox="1"/>
          <p:nvPr>
            <p:ph type="title"/>
          </p:nvPr>
        </p:nvSpPr>
        <p:spPr>
          <a:xfrm>
            <a:off x="609601" y="274642"/>
            <a:ext cx="67056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99"/>
              <a:buFont typeface="Calibri"/>
              <a:buNone/>
              <a:defRPr sz="35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5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5"/>
          <p:cNvSpPr txBox="1"/>
          <p:nvPr>
            <p:ph idx="12" type="sldNum"/>
          </p:nvPr>
        </p:nvSpPr>
        <p:spPr>
          <a:xfrm>
            <a:off x="11430000" y="6356354"/>
            <a:ext cx="762001" cy="365125"/>
          </a:xfrm>
          <a:prstGeom prst="rect">
            <a:avLst/>
          </a:prstGeom>
          <a:gradFill>
            <a:gsLst>
              <a:gs pos="0">
                <a:srgbClr val="004870"/>
              </a:gs>
              <a:gs pos="50000">
                <a:srgbClr val="0068A4"/>
              </a:gs>
              <a:gs pos="100000">
                <a:srgbClr val="007CC4"/>
              </a:gs>
            </a:gsLst>
            <a:lin ang="18900000" scaled="0"/>
          </a:gradFill>
          <a:ln>
            <a:noFill/>
          </a:ln>
        </p:spPr>
        <p:txBody>
          <a:bodyPr anchorCtr="1" anchor="ctr" bIns="91425" lIns="0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55"/>
          <p:cNvSpPr txBox="1"/>
          <p:nvPr>
            <p:ph idx="1" type="body"/>
          </p:nvPr>
        </p:nvSpPr>
        <p:spPr>
          <a:xfrm>
            <a:off x="7480301" y="362139"/>
            <a:ext cx="4114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999"/>
              <a:buNone/>
              <a:defRPr sz="1999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459ab5eaa_0_292"/>
          <p:cNvSpPr txBox="1"/>
          <p:nvPr>
            <p:ph type="title"/>
          </p:nvPr>
        </p:nvSpPr>
        <p:spPr>
          <a:xfrm>
            <a:off x="609600" y="274639"/>
            <a:ext cx="10972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9459ab5eaa_0_292"/>
          <p:cNvSpPr txBox="1"/>
          <p:nvPr>
            <p:ph idx="10" type="dt"/>
          </p:nvPr>
        </p:nvSpPr>
        <p:spPr>
          <a:xfrm>
            <a:off x="609600" y="6356351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9459ab5eaa_0_292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9459ab5eaa_0_292"/>
          <p:cNvSpPr txBox="1"/>
          <p:nvPr>
            <p:ph idx="12" type="sldNum"/>
          </p:nvPr>
        </p:nvSpPr>
        <p:spPr>
          <a:xfrm>
            <a:off x="8737600" y="6356351"/>
            <a:ext cx="2844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model2">
  <p:cSld name="1_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 txBox="1"/>
          <p:nvPr>
            <p:ph type="title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" type="body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99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None/>
              <a:defRPr b="1" sz="2666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 sz="2399"/>
            </a:lvl3pPr>
            <a:lvl4pPr indent="-228600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4pPr>
            <a:lvl5pPr indent="-228600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5pPr>
            <a:lvl6pPr indent="-228600" lvl="5" marL="27432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6pPr>
            <a:lvl7pPr indent="-228600" lvl="6" marL="32004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7pPr>
            <a:lvl8pPr indent="-228600" lvl="7" marL="3657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8pPr>
            <a:lvl9pPr indent="-228600" lvl="8" marL="4114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9pPr>
          </a:lstStyle>
          <a:p/>
        </p:txBody>
      </p:sp>
      <p:sp>
        <p:nvSpPr>
          <p:cNvPr id="36" name="Google Shape;36;p43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736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99"/>
              <a:buChar char="•"/>
              <a:defRPr sz="3199"/>
            </a:lvl1pPr>
            <a:lvl2pPr indent="-397891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–"/>
              <a:defRPr sz="2666"/>
            </a:lvl2pPr>
            <a:lvl3pPr indent="-380936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»"/>
              <a:defRPr sz="2133"/>
            </a:lvl5pPr>
            <a:lvl6pPr indent="-364045" lvl="5" marL="27432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indent="-364045" lvl="6" marL="32004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indent="-364045" lvl="7" marL="3657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indent="-364045" lvl="8" marL="4114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/>
        </p:txBody>
      </p:sp>
      <p:sp>
        <p:nvSpPr>
          <p:cNvPr id="37" name="Google Shape;37;p43"/>
          <p:cNvSpPr txBox="1"/>
          <p:nvPr>
            <p:ph idx="3" type="body"/>
          </p:nvPr>
        </p:nvSpPr>
        <p:spPr>
          <a:xfrm>
            <a:off x="6193370" y="1535114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None/>
              <a:defRPr b="1" sz="2666"/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 sz="2399"/>
            </a:lvl3pPr>
            <a:lvl4pPr indent="-228600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4pPr>
            <a:lvl5pPr indent="-228600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5pPr>
            <a:lvl6pPr indent="-228600" lvl="5" marL="27432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6pPr>
            <a:lvl7pPr indent="-228600" lvl="6" marL="32004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7pPr>
            <a:lvl8pPr indent="-228600" lvl="7" marL="3657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8pPr>
            <a:lvl9pPr indent="-228600" lvl="8" marL="4114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b="1" sz="2133"/>
            </a:lvl9pPr>
          </a:lstStyle>
          <a:p/>
        </p:txBody>
      </p:sp>
      <p:sp>
        <p:nvSpPr>
          <p:cNvPr id="38" name="Google Shape;38;p43"/>
          <p:cNvSpPr txBox="1"/>
          <p:nvPr>
            <p:ph idx="4" type="body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736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99"/>
              <a:buChar char="•"/>
              <a:defRPr sz="3199"/>
            </a:lvl1pPr>
            <a:lvl2pPr indent="-397891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–"/>
              <a:defRPr sz="2666"/>
            </a:lvl2pPr>
            <a:lvl3pPr indent="-380936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3pPr>
            <a:lvl4pPr indent="-364045" lvl="3" marL="1828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–"/>
              <a:defRPr sz="2133"/>
            </a:lvl4pPr>
            <a:lvl5pPr indent="-364045" lvl="4" marL="22860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»"/>
              <a:defRPr sz="2133"/>
            </a:lvl5pPr>
            <a:lvl6pPr indent="-364045" lvl="5" marL="27432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indent="-364045" lvl="6" marL="32004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indent="-364045" lvl="7" marL="3657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indent="-364045" lvl="8" marL="41148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/>
        </p:txBody>
      </p:sp>
      <p:sp>
        <p:nvSpPr>
          <p:cNvPr id="39" name="Google Shape;39;p4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4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4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 txBox="1"/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" type="body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5582" lvl="0" marL="457200" algn="l">
              <a:lnSpc>
                <a:spcPct val="100000"/>
              </a:lnSpc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2"/>
              <a:buChar char="•"/>
              <a:defRPr sz="3732"/>
            </a:lvl1pPr>
            <a:lvl2pPr indent="-431736" lvl="1" marL="9144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99"/>
              <a:buChar char="–"/>
              <a:defRPr sz="3199"/>
            </a:lvl2pPr>
            <a:lvl3pPr indent="-397891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•"/>
              <a:defRPr sz="2666"/>
            </a:lvl3pPr>
            <a:lvl4pPr indent="-380936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–"/>
              <a:defRPr sz="2399"/>
            </a:lvl4pPr>
            <a:lvl5pPr indent="-380936" lvl="4" marL="2286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»"/>
              <a:defRPr sz="2399"/>
            </a:lvl5pPr>
            <a:lvl6pPr indent="-380936" lvl="5" marL="2743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6pPr>
            <a:lvl7pPr indent="-380936" lvl="6" marL="3200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7pPr>
            <a:lvl8pPr indent="-380936" lvl="7" marL="3657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8pPr>
            <a:lvl9pPr indent="-380936" lvl="8" marL="4114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9pPr>
          </a:lstStyle>
          <a:p/>
        </p:txBody>
      </p:sp>
      <p:sp>
        <p:nvSpPr>
          <p:cNvPr id="49" name="Google Shape;49;p45"/>
          <p:cNvSpPr txBox="1"/>
          <p:nvPr>
            <p:ph idx="2" type="body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5582" lvl="0" marL="457200" algn="l">
              <a:lnSpc>
                <a:spcPct val="100000"/>
              </a:lnSpc>
              <a:spcBef>
                <a:spcPts val="746"/>
              </a:spcBef>
              <a:spcAft>
                <a:spcPts val="0"/>
              </a:spcAft>
              <a:buClr>
                <a:schemeClr val="dk1"/>
              </a:buClr>
              <a:buSzPts val="3732"/>
              <a:buChar char="•"/>
              <a:defRPr sz="3732"/>
            </a:lvl1pPr>
            <a:lvl2pPr indent="-431736" lvl="1" marL="9144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99"/>
              <a:buChar char="–"/>
              <a:defRPr sz="3199"/>
            </a:lvl2pPr>
            <a:lvl3pPr indent="-397891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Char char="•"/>
              <a:defRPr sz="2666"/>
            </a:lvl3pPr>
            <a:lvl4pPr indent="-380936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–"/>
              <a:defRPr sz="2399"/>
            </a:lvl4pPr>
            <a:lvl5pPr indent="-380936" lvl="4" marL="2286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»"/>
              <a:defRPr sz="2399"/>
            </a:lvl5pPr>
            <a:lvl6pPr indent="-380936" lvl="5" marL="2743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6pPr>
            <a:lvl7pPr indent="-380936" lvl="6" marL="3200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7pPr>
            <a:lvl8pPr indent="-380936" lvl="7" marL="3657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8pPr>
            <a:lvl9pPr indent="-380936" lvl="8" marL="4114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9pPr>
          </a:lstStyle>
          <a:p/>
        </p:txBody>
      </p:sp>
      <p:sp>
        <p:nvSpPr>
          <p:cNvPr id="50" name="Google Shape;50;p4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5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/>
          <p:nvPr>
            <p:ph type="ctrTitle"/>
          </p:nvPr>
        </p:nvSpPr>
        <p:spPr>
          <a:xfrm>
            <a:off x="914401" y="213042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6"/>
          <p:cNvSpPr txBox="1"/>
          <p:nvPr>
            <p:ph idx="1" type="subTitle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3599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399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6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6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6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6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4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6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 txBox="1"/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332"/>
              <a:buFont typeface="Calibri"/>
              <a:buNone/>
              <a:defRPr b="1" sz="5332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7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6"/>
              <a:buNone/>
              <a:defRPr sz="2666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399"/>
              <a:buNone/>
              <a:defRPr sz="2399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6"/>
              <a:buNone/>
              <a:defRPr sz="1866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6"/>
              <a:buNone/>
              <a:defRPr sz="1866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6"/>
              <a:buNone/>
              <a:defRPr sz="1866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6"/>
              <a:buNone/>
              <a:defRPr sz="1866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6"/>
              <a:buNone/>
              <a:defRPr sz="1866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6"/>
              <a:buNone/>
              <a:defRPr sz="1866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" name="Google Shape;62;p4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7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8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48"/>
          <p:cNvSpPr txBox="1"/>
          <p:nvPr>
            <p:ph type="title"/>
          </p:nvPr>
        </p:nvSpPr>
        <p:spPr>
          <a:xfrm>
            <a:off x="609600" y="274641"/>
            <a:ext cx="10972801" cy="715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732"/>
              <a:buFont typeface="Calibri"/>
              <a:buNone/>
              <a:defRPr sz="3732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67000">
              <a:schemeClr val="lt1"/>
            </a:gs>
            <a:gs pos="100000">
              <a:srgbClr val="EEEEE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99"/>
              <a:buFont typeface="Calibri"/>
              <a:buNone/>
              <a:defRPr b="0" i="0" sz="3199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136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736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Char char="–"/>
              <a:defRPr b="0" i="0" sz="3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0936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b="0" i="0" sz="2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91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91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90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90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b="0" i="0" sz="26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37.png"/><Relationship Id="rId8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lukasgarbas/nlp-text-emotion/tree/master/data" TargetMode="External"/><Relationship Id="rId10" Type="http://schemas.openxmlformats.org/officeDocument/2006/relationships/hyperlink" Target="http://saifmohammad.com/WebPages/EmotionIntensity-SharedTask.html" TargetMode="External"/><Relationship Id="rId13" Type="http://schemas.openxmlformats.org/officeDocument/2006/relationships/hyperlink" Target="https://data.world/bgadoci/trumps-facebook-statuses" TargetMode="External"/><Relationship Id="rId12" Type="http://schemas.openxmlformats.org/officeDocument/2006/relationships/hyperlink" Target="https://github.com/rgap/simbig2016-facebook-reactions/tree/master/1_notebooks/dat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cidesoluciones.es/procesamiento-del-lenguaje-natural-pln-o-nlp-que-es-y-para-que-se-utiliza/" TargetMode="External"/><Relationship Id="rId4" Type="http://schemas.openxmlformats.org/officeDocument/2006/relationships/hyperlink" Target="https://towardsdatascience.com/your-guide-to-natural-language-processing-nlp-48ea2511f6e1" TargetMode="External"/><Relationship Id="rId9" Type="http://schemas.openxmlformats.org/officeDocument/2006/relationships/hyperlink" Target="https://www.researchgate.net/post/Where_can_I_get_an_Emotion_Dataset_which_contains_phrases_and_their_associated_emotions" TargetMode="External"/><Relationship Id="rId15" Type="http://schemas.openxmlformats.org/officeDocument/2006/relationships/hyperlink" Target="https://data.world/martinchek/2012-2016-facebook-posts" TargetMode="External"/><Relationship Id="rId14" Type="http://schemas.openxmlformats.org/officeDocument/2006/relationships/hyperlink" Target="https://www.kaggle.com/johanabrahamsson/facebook-reactions" TargetMode="External"/><Relationship Id="rId5" Type="http://schemas.openxmlformats.org/officeDocument/2006/relationships/hyperlink" Target="https://algorithmia.com/blog/using-machine-learning-for-sentiment-analysis-a-deep-dive" TargetMode="External"/><Relationship Id="rId6" Type="http://schemas.openxmlformats.org/officeDocument/2006/relationships/hyperlink" Target="https://www.kaggle.com/adithyansukumar/sentiment-analysis" TargetMode="External"/><Relationship Id="rId7" Type="http://schemas.openxmlformats.org/officeDocument/2006/relationships/hyperlink" Target="https://www.kaggle.com/praveengovi/classify-emotions-in-text-with-bert" TargetMode="External"/><Relationship Id="rId8" Type="http://schemas.openxmlformats.org/officeDocument/2006/relationships/hyperlink" Target="https://www.kaggle.com/dionesiusap/nlp-new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kazanova/sentiment140" TargetMode="External"/><Relationship Id="rId4" Type="http://schemas.openxmlformats.org/officeDocument/2006/relationships/hyperlink" Target="https://www.kaggle.com/lakshmi25npathi/imdb-dataset-of-50k-movie-reviews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nlp.stanford.edu/sentiment/" TargetMode="External"/><Relationship Id="rId7" Type="http://schemas.openxmlformats.org/officeDocument/2006/relationships/image" Target="../media/image6.png"/><Relationship Id="rId8" Type="http://schemas.openxmlformats.org/officeDocument/2006/relationships/hyperlink" Target="https://nijianmo.github.io/amazon/index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49.png"/><Relationship Id="rId6" Type="http://schemas.openxmlformats.org/officeDocument/2006/relationships/hyperlink" Target="https://laverbenalab.com/frases-de-marketing-digital-para-inspirart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0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"/>
          <p:cNvSpPr/>
          <p:nvPr/>
        </p:nvSpPr>
        <p:spPr>
          <a:xfrm>
            <a:off x="0" y="6248400"/>
            <a:ext cx="12192000" cy="651803"/>
          </a:xfrm>
          <a:prstGeom prst="rect">
            <a:avLst/>
          </a:prstGeom>
          <a:gradFill>
            <a:gsLst>
              <a:gs pos="0">
                <a:srgbClr val="033C5B"/>
              </a:gs>
              <a:gs pos="50000">
                <a:srgbClr val="055A89"/>
              </a:gs>
              <a:gs pos="100000">
                <a:schemeClr val="accent1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"/>
          <p:cNvSpPr txBox="1"/>
          <p:nvPr>
            <p:ph type="ctrTitle"/>
          </p:nvPr>
        </p:nvSpPr>
        <p:spPr>
          <a:xfrm>
            <a:off x="1222831" y="2514600"/>
            <a:ext cx="10363200" cy="1851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99"/>
              <a:buFont typeface="Calibri"/>
              <a:buNone/>
            </a:pPr>
            <a:r>
              <a:rPr lang="en-US" sz="3599"/>
              <a:t>Clasificación de emociones usando NLP</a:t>
            </a:r>
            <a:endParaRPr/>
          </a:p>
        </p:txBody>
      </p:sp>
      <p:sp>
        <p:nvSpPr>
          <p:cNvPr id="127" name="Google Shape;127;p1"/>
          <p:cNvSpPr txBox="1"/>
          <p:nvPr>
            <p:ph idx="1" type="subTitle"/>
          </p:nvPr>
        </p:nvSpPr>
        <p:spPr>
          <a:xfrm>
            <a:off x="1828799" y="4659460"/>
            <a:ext cx="8534401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None/>
            </a:pPr>
            <a:r>
              <a:rPr lang="en-US"/>
              <a:t>JORGE ANDRES MOGOTOCORO FAJARDO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None/>
            </a:pPr>
            <a:r>
              <a:rPr lang="en-US"/>
              <a:t>ELKIN DARÍO FERNÁNDEZ CELIS</a:t>
            </a:r>
            <a:br>
              <a:rPr lang="en-US"/>
            </a:br>
            <a:endParaRPr/>
          </a:p>
        </p:txBody>
      </p:sp>
      <p:sp>
        <p:nvSpPr>
          <p:cNvPr id="128" name="Google Shape;128;p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31/03/2020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1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UNIVERSIDAD INDUSTRIAL DE SANTANDER</a:t>
            </a:r>
            <a:endParaRPr/>
          </a:p>
        </p:txBody>
      </p:sp>
      <p:sp>
        <p:nvSpPr>
          <p:cNvPr id="130" name="Google Shape;130;p1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1845d311a_0_172"/>
          <p:cNvSpPr txBox="1"/>
          <p:nvPr>
            <p:ph type="title"/>
          </p:nvPr>
        </p:nvSpPr>
        <p:spPr>
          <a:xfrm>
            <a:off x="609600" y="274641"/>
            <a:ext cx="10972800" cy="71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Distribución</a:t>
            </a:r>
            <a:r>
              <a:rPr lang="en-US"/>
              <a:t> de los sentimientos</a:t>
            </a:r>
            <a:endParaRPr/>
          </a:p>
        </p:txBody>
      </p:sp>
      <p:sp>
        <p:nvSpPr>
          <p:cNvPr id="355" name="Google Shape;355;g91845d311a_0_172"/>
          <p:cNvSpPr txBox="1"/>
          <p:nvPr>
            <p:ph idx="12" type="sldNum"/>
          </p:nvPr>
        </p:nvSpPr>
        <p:spPr>
          <a:xfrm>
            <a:off x="8824452" y="6303728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Reactions (26708, 2)</a:t>
            </a:r>
            <a:endParaRPr b="1"/>
          </a:p>
        </p:txBody>
      </p:sp>
      <p:sp>
        <p:nvSpPr>
          <p:cNvPr id="356" name="Google Shape;356;g91845d311a_0_172"/>
          <p:cNvSpPr txBox="1"/>
          <p:nvPr/>
        </p:nvSpPr>
        <p:spPr>
          <a:xfrm>
            <a:off x="679725" y="3452625"/>
            <a:ext cx="3555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emotions-dataset-for-nlp (20000, 2)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g91845d311a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061841"/>
            <a:ext cx="37338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91845d311a_0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800" y="1061841"/>
            <a:ext cx="376237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91845d311a_0_172"/>
          <p:cNvSpPr txBox="1"/>
          <p:nvPr/>
        </p:nvSpPr>
        <p:spPr>
          <a:xfrm>
            <a:off x="4826000" y="3414900"/>
            <a:ext cx="2907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WASSA-2017 Shared Task on Emotion Intensity (3960, 3)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91845d311a_0_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6075" y="1080900"/>
            <a:ext cx="371475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91845d311a_0_172"/>
          <p:cNvSpPr txBox="1"/>
          <p:nvPr/>
        </p:nvSpPr>
        <p:spPr>
          <a:xfrm>
            <a:off x="8824450" y="3492600"/>
            <a:ext cx="3000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nlp-text-emotion (11327, 2)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62" name="Google Shape;362;g91845d311a_0_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688" y="3889375"/>
            <a:ext cx="376237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91845d311a_0_172"/>
          <p:cNvSpPr txBox="1"/>
          <p:nvPr/>
        </p:nvSpPr>
        <p:spPr>
          <a:xfrm>
            <a:off x="689700" y="6399300"/>
            <a:ext cx="366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simbig2016-facebook-reactions (3080, 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g91845d311a_0_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2075" y="3932325"/>
            <a:ext cx="3762375" cy="23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91845d311a_0_172"/>
          <p:cNvSpPr txBox="1"/>
          <p:nvPr/>
        </p:nvSpPr>
        <p:spPr>
          <a:xfrm>
            <a:off x="4826000" y="6316925"/>
            <a:ext cx="338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Trumps Facebook Statuses (1832, 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91845d311a_0_1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3675" y="3889375"/>
            <a:ext cx="3672750" cy="22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91845d311a_0_172"/>
          <p:cNvSpPr/>
          <p:nvPr/>
        </p:nvSpPr>
        <p:spPr>
          <a:xfrm>
            <a:off x="5023550" y="3937000"/>
            <a:ext cx="2540100" cy="2220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91845d311a_0_172"/>
          <p:cNvSpPr txBox="1"/>
          <p:nvPr/>
        </p:nvSpPr>
        <p:spPr>
          <a:xfrm>
            <a:off x="437425" y="530700"/>
            <a:ext cx="1961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Primer </a:t>
            </a:r>
            <a:r>
              <a:rPr b="1" lang="en-US" sz="2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b="1" sz="20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91845d311a_0_172"/>
          <p:cNvSpPr/>
          <p:nvPr/>
        </p:nvSpPr>
        <p:spPr>
          <a:xfrm>
            <a:off x="536225" y="1080900"/>
            <a:ext cx="7535400" cy="28563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91845d311a_0_172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</p:sp>
      <p:sp>
        <p:nvSpPr>
          <p:cNvPr id="371" name="Google Shape;371;g91845d311a_0_172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1845d311a_0_192"/>
          <p:cNvSpPr txBox="1"/>
          <p:nvPr>
            <p:ph type="title"/>
          </p:nvPr>
        </p:nvSpPr>
        <p:spPr>
          <a:xfrm>
            <a:off x="609600" y="274641"/>
            <a:ext cx="10972800" cy="71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Distribución de los </a:t>
            </a:r>
            <a:r>
              <a:rPr lang="en-US">
                <a:solidFill>
                  <a:schemeClr val="accent5"/>
                </a:solidFill>
              </a:rPr>
              <a:t>sentimientos</a:t>
            </a:r>
            <a:endParaRPr/>
          </a:p>
        </p:txBody>
      </p:sp>
      <p:sp>
        <p:nvSpPr>
          <p:cNvPr id="378" name="Google Shape;378;g91845d311a_0_192"/>
          <p:cNvSpPr txBox="1"/>
          <p:nvPr>
            <p:ph idx="12" type="sldNum"/>
          </p:nvPr>
        </p:nvSpPr>
        <p:spPr>
          <a:xfrm>
            <a:off x="8692450" y="6303725"/>
            <a:ext cx="317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fox_news_15704546335 (3667, 2)</a:t>
            </a:r>
            <a:endParaRPr b="1"/>
          </a:p>
        </p:txBody>
      </p:sp>
      <p:sp>
        <p:nvSpPr>
          <p:cNvPr id="379" name="Google Shape;379;g91845d311a_0_192"/>
          <p:cNvSpPr txBox="1"/>
          <p:nvPr/>
        </p:nvSpPr>
        <p:spPr>
          <a:xfrm>
            <a:off x="609600" y="3452625"/>
            <a:ext cx="3694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abc_news_86680728811 (</a:t>
            </a:r>
            <a:r>
              <a:rPr b="1" lang="en-US">
                <a:solidFill>
                  <a:srgbClr val="FF0000"/>
                </a:solidFill>
              </a:rPr>
              <a:t>762</a:t>
            </a:r>
            <a:r>
              <a:rPr b="1" lang="en-US">
                <a:solidFill>
                  <a:schemeClr val="dk1"/>
                </a:solidFill>
              </a:rPr>
              <a:t>, 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91845d311a_0_192"/>
          <p:cNvSpPr txBox="1"/>
          <p:nvPr/>
        </p:nvSpPr>
        <p:spPr>
          <a:xfrm>
            <a:off x="4826000" y="3414900"/>
            <a:ext cx="2907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bbc_228735667216 (</a:t>
            </a:r>
            <a:r>
              <a:rPr b="1" lang="en-US">
                <a:solidFill>
                  <a:srgbClr val="FF0000"/>
                </a:solidFill>
              </a:rPr>
              <a:t>348</a:t>
            </a:r>
            <a:r>
              <a:rPr b="1" lang="en-US">
                <a:solidFill>
                  <a:schemeClr val="dk1"/>
                </a:solidFill>
              </a:rPr>
              <a:t>, 2)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81" name="Google Shape;381;g91845d311a_0_192"/>
          <p:cNvSpPr txBox="1"/>
          <p:nvPr/>
        </p:nvSpPr>
        <p:spPr>
          <a:xfrm>
            <a:off x="8502350" y="3492600"/>
            <a:ext cx="3365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cbs_news_131459315949 (</a:t>
            </a:r>
            <a:r>
              <a:rPr b="1" lang="en-US">
                <a:solidFill>
                  <a:srgbClr val="FF0000"/>
                </a:solidFill>
              </a:rPr>
              <a:t>856</a:t>
            </a:r>
            <a:r>
              <a:rPr b="1" lang="en-US">
                <a:solidFill>
                  <a:schemeClr val="dk1"/>
                </a:solidFill>
              </a:rPr>
              <a:t>, 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91845d311a_0_192"/>
          <p:cNvSpPr txBox="1"/>
          <p:nvPr/>
        </p:nvSpPr>
        <p:spPr>
          <a:xfrm>
            <a:off x="1138425" y="6399300"/>
            <a:ext cx="26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cnn_5550296508 (</a:t>
            </a:r>
            <a:r>
              <a:rPr b="1" lang="en-US">
                <a:solidFill>
                  <a:srgbClr val="FF0000"/>
                </a:solidFill>
              </a:rPr>
              <a:t>679</a:t>
            </a:r>
            <a:r>
              <a:rPr b="1" lang="en-US">
                <a:solidFill>
                  <a:schemeClr val="dk1"/>
                </a:solidFill>
              </a:rPr>
              <a:t>, 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91845d311a_0_192"/>
          <p:cNvSpPr txBox="1"/>
          <p:nvPr/>
        </p:nvSpPr>
        <p:spPr>
          <a:xfrm>
            <a:off x="4727125" y="6316925"/>
            <a:ext cx="347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fox_and_friends_111938618893743 (</a:t>
            </a:r>
            <a:r>
              <a:rPr b="1" lang="en-US">
                <a:solidFill>
                  <a:srgbClr val="FF0000"/>
                </a:solidFill>
              </a:rPr>
              <a:t>169</a:t>
            </a:r>
            <a:r>
              <a:rPr b="1" lang="en-US">
                <a:solidFill>
                  <a:schemeClr val="dk1"/>
                </a:solidFill>
              </a:rPr>
              <a:t>, 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91845d311a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49" y="1228350"/>
            <a:ext cx="3771925" cy="21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91845d311a_0_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402" y="1228363"/>
            <a:ext cx="3694200" cy="2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91845d311a_0_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239" y="1158038"/>
            <a:ext cx="34713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91845d311a_0_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500" y="4084725"/>
            <a:ext cx="4239889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91845d311a_0_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4600" y="4170150"/>
            <a:ext cx="3849811" cy="202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91845d311a_0_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56800" y="4124700"/>
            <a:ext cx="3682800" cy="21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91845d311a_0_192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</p:sp>
      <p:sp>
        <p:nvSpPr>
          <p:cNvPr id="391" name="Google Shape;391;g91845d311a_0_192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1845d311a_0_232"/>
          <p:cNvSpPr txBox="1"/>
          <p:nvPr>
            <p:ph type="title"/>
          </p:nvPr>
        </p:nvSpPr>
        <p:spPr>
          <a:xfrm>
            <a:off x="609600" y="274641"/>
            <a:ext cx="10972800" cy="71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Distribución de los </a:t>
            </a:r>
            <a:r>
              <a:rPr lang="en-US">
                <a:solidFill>
                  <a:schemeClr val="accent5"/>
                </a:solidFill>
              </a:rPr>
              <a:t>sentimientos</a:t>
            </a:r>
            <a:endParaRPr/>
          </a:p>
        </p:txBody>
      </p:sp>
      <p:sp>
        <p:nvSpPr>
          <p:cNvPr id="398" name="Google Shape;398;g91845d311a_0_232"/>
          <p:cNvSpPr txBox="1"/>
          <p:nvPr/>
        </p:nvSpPr>
        <p:spPr>
          <a:xfrm>
            <a:off x="523225" y="4361325"/>
            <a:ext cx="3694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nbc_news_155869377766434 (5536, 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91845d311a_0_232"/>
          <p:cNvSpPr txBox="1"/>
          <p:nvPr/>
        </p:nvSpPr>
        <p:spPr>
          <a:xfrm>
            <a:off x="4640750" y="4323600"/>
            <a:ext cx="3365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the_los_angeles_times_5863113009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(9813, 2)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0" name="Google Shape;400;g91845d311a_0_232"/>
          <p:cNvSpPr txBox="1"/>
          <p:nvPr/>
        </p:nvSpPr>
        <p:spPr>
          <a:xfrm>
            <a:off x="8415975" y="4401300"/>
            <a:ext cx="3365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npr_10643211755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(3299, 20)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g91845d311a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5" y="2046750"/>
            <a:ext cx="4120100" cy="2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91845d311a_0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300" y="2046750"/>
            <a:ext cx="3745550" cy="2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91845d311a_0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5850" y="1899300"/>
            <a:ext cx="412010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91845d311a_0_232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</p:sp>
      <p:sp>
        <p:nvSpPr>
          <p:cNvPr id="405" name="Google Shape;405;g91845d311a_0_232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1845d311a_0_262"/>
          <p:cNvSpPr txBox="1"/>
          <p:nvPr>
            <p:ph type="title"/>
          </p:nvPr>
        </p:nvSpPr>
        <p:spPr>
          <a:xfrm>
            <a:off x="609600" y="274641"/>
            <a:ext cx="10972800" cy="71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Conjunto de datos final</a:t>
            </a:r>
            <a:endParaRPr/>
          </a:p>
        </p:txBody>
      </p:sp>
      <p:sp>
        <p:nvSpPr>
          <p:cNvPr id="412" name="Google Shape;412;g91845d311a_0_262"/>
          <p:cNvSpPr txBox="1"/>
          <p:nvPr>
            <p:ph idx="12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g91845d311a_0_262"/>
          <p:cNvSpPr txBox="1"/>
          <p:nvPr/>
        </p:nvSpPr>
        <p:spPr>
          <a:xfrm>
            <a:off x="2165400" y="5411075"/>
            <a:ext cx="2751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(78980, 2)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414;g91845d311a_0_262"/>
          <p:cNvGrpSpPr/>
          <p:nvPr/>
        </p:nvGrpSpPr>
        <p:grpSpPr>
          <a:xfrm>
            <a:off x="135576" y="1309188"/>
            <a:ext cx="6070525" cy="4239625"/>
            <a:chOff x="135576" y="1309188"/>
            <a:chExt cx="6070525" cy="4239625"/>
          </a:xfrm>
        </p:grpSpPr>
        <p:pic>
          <p:nvPicPr>
            <p:cNvPr id="415" name="Google Shape;415;g91845d311a_0_2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576" y="1685742"/>
              <a:ext cx="6070525" cy="3863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g91845d311a_0_262"/>
            <p:cNvPicPr preferRelativeResize="0"/>
            <p:nvPr/>
          </p:nvPicPr>
          <p:blipFill rotWithShape="1">
            <a:blip r:embed="rId4">
              <a:alphaModFix/>
            </a:blip>
            <a:srcRect b="30465" l="64575" r="23970" t="31004"/>
            <a:stretch/>
          </p:blipFill>
          <p:spPr>
            <a:xfrm>
              <a:off x="3259920" y="1818398"/>
              <a:ext cx="562562" cy="580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g91845d311a_0_262"/>
            <p:cNvPicPr preferRelativeResize="0"/>
            <p:nvPr/>
          </p:nvPicPr>
          <p:blipFill rotWithShape="1">
            <a:blip r:embed="rId4">
              <a:alphaModFix/>
            </a:blip>
            <a:srcRect b="30465" l="78510" r="10035" t="31004"/>
            <a:stretch/>
          </p:blipFill>
          <p:spPr>
            <a:xfrm>
              <a:off x="5262574" y="1772312"/>
              <a:ext cx="562562" cy="580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g91845d311a_0_262"/>
            <p:cNvPicPr preferRelativeResize="0"/>
            <p:nvPr/>
          </p:nvPicPr>
          <p:blipFill rotWithShape="1">
            <a:blip r:embed="rId4">
              <a:alphaModFix/>
            </a:blip>
            <a:srcRect b="30735" l="37171" r="51374" t="30735"/>
            <a:stretch/>
          </p:blipFill>
          <p:spPr>
            <a:xfrm>
              <a:off x="4247970" y="1309188"/>
              <a:ext cx="562562" cy="580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g91845d311a_0_262"/>
            <p:cNvPicPr preferRelativeResize="0"/>
            <p:nvPr/>
          </p:nvPicPr>
          <p:blipFill rotWithShape="1">
            <a:blip r:embed="rId4">
              <a:alphaModFix/>
            </a:blip>
            <a:srcRect b="30735" l="50777" r="37768" t="30735"/>
            <a:stretch/>
          </p:blipFill>
          <p:spPr>
            <a:xfrm>
              <a:off x="1260409" y="3327037"/>
              <a:ext cx="562562" cy="580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g91845d311a_0_262"/>
            <p:cNvPicPr preferRelativeResize="0"/>
            <p:nvPr/>
          </p:nvPicPr>
          <p:blipFill rotWithShape="1">
            <a:blip r:embed="rId4">
              <a:alphaModFix/>
            </a:blip>
            <a:srcRect b="30465" l="24037" r="64508" t="31004"/>
            <a:stretch/>
          </p:blipFill>
          <p:spPr>
            <a:xfrm>
              <a:off x="2271870" y="1376010"/>
              <a:ext cx="562562" cy="5804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g91845d311a_0_262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</p:sp>
      <p:sp>
        <p:nvSpPr>
          <p:cNvPr id="422" name="Google Shape;422;g91845d311a_0_262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91845d311a_0_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227" y="1770078"/>
            <a:ext cx="13335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91845d311a_0_262"/>
          <p:cNvPicPr preferRelativeResize="0"/>
          <p:nvPr/>
        </p:nvPicPr>
        <p:blipFill rotWithShape="1">
          <a:blip r:embed="rId4">
            <a:alphaModFix/>
          </a:blip>
          <a:srcRect b="30465" l="24037" r="64508" t="31004"/>
          <a:stretch/>
        </p:blipFill>
        <p:spPr>
          <a:xfrm>
            <a:off x="6738695" y="1121447"/>
            <a:ext cx="562562" cy="58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91845d311a_0_2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9625" y="1784378"/>
            <a:ext cx="135255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91845d311a_0_262"/>
          <p:cNvPicPr preferRelativeResize="0"/>
          <p:nvPr/>
        </p:nvPicPr>
        <p:blipFill rotWithShape="1">
          <a:blip r:embed="rId4">
            <a:alphaModFix/>
          </a:blip>
          <a:srcRect b="30735" l="37171" r="51374" t="30735"/>
          <a:stretch/>
        </p:blipFill>
        <p:spPr>
          <a:xfrm>
            <a:off x="8154620" y="1121438"/>
            <a:ext cx="562562" cy="58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91845d311a_0_2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85075" y="1774853"/>
            <a:ext cx="15811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91845d311a_0_262"/>
          <p:cNvPicPr preferRelativeResize="0"/>
          <p:nvPr/>
        </p:nvPicPr>
        <p:blipFill rotWithShape="1">
          <a:blip r:embed="rId4">
            <a:alphaModFix/>
          </a:blip>
          <a:srcRect b="30735" l="50777" r="37768" t="30735"/>
          <a:stretch/>
        </p:blipFill>
        <p:spPr>
          <a:xfrm>
            <a:off x="9694372" y="1121437"/>
            <a:ext cx="562562" cy="58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91845d311a_0_2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89967" y="1784389"/>
            <a:ext cx="1453033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91845d311a_0_262"/>
          <p:cNvPicPr preferRelativeResize="0"/>
          <p:nvPr/>
        </p:nvPicPr>
        <p:blipFill rotWithShape="1">
          <a:blip r:embed="rId4">
            <a:alphaModFix/>
          </a:blip>
          <a:srcRect b="30465" l="64575" r="23970" t="31004"/>
          <a:stretch/>
        </p:blipFill>
        <p:spPr>
          <a:xfrm>
            <a:off x="11135207" y="1121448"/>
            <a:ext cx="562562" cy="58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91845d311a_0_2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7312" y="4306176"/>
            <a:ext cx="1453025" cy="241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91845d311a_0_262"/>
          <p:cNvPicPr preferRelativeResize="0"/>
          <p:nvPr/>
        </p:nvPicPr>
        <p:blipFill rotWithShape="1">
          <a:blip r:embed="rId4">
            <a:alphaModFix/>
          </a:blip>
          <a:srcRect b="30465" l="78510" r="10035" t="31004"/>
          <a:stretch/>
        </p:blipFill>
        <p:spPr>
          <a:xfrm>
            <a:off x="7759624" y="5223587"/>
            <a:ext cx="562562" cy="58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eaf32508d_0_12"/>
          <p:cNvSpPr txBox="1"/>
          <p:nvPr>
            <p:ph idx="12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g8eaf32508d_0_12"/>
          <p:cNvSpPr txBox="1"/>
          <p:nvPr/>
        </p:nvSpPr>
        <p:spPr>
          <a:xfrm>
            <a:off x="1593625" y="411850"/>
            <a:ext cx="88992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Arquitecturas Usadas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8eaf32508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0" y="1951338"/>
            <a:ext cx="5487999" cy="31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8eaf32508d_0_12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03A687"/>
          </a:solidFill>
          <a:ln>
            <a:noFill/>
          </a:ln>
        </p:spPr>
      </p:sp>
      <p:sp>
        <p:nvSpPr>
          <p:cNvPr id="442" name="Google Shape;442;g8eaf32508d_0_12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8eaf32508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950" y="1746875"/>
            <a:ext cx="5315825" cy="35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/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99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Resultados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49" name="Google Shape;449;p3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31/03/2020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450" name="Google Shape;450;p33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UNIVERSIDAD INDUSTRIAL DE SANTANDER</a:t>
            </a:r>
            <a:endParaRPr/>
          </a:p>
        </p:txBody>
      </p:sp>
      <p:sp>
        <p:nvSpPr>
          <p:cNvPr id="451" name="Google Shape;451;p33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452" name="Google Shape;452;p33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D83234"/>
          </a:solidFill>
          <a:ln>
            <a:noFill/>
          </a:ln>
        </p:spPr>
      </p:sp>
      <p:sp>
        <p:nvSpPr>
          <p:cNvPr id="453" name="Google Shape;453;p33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50" y="1409697"/>
            <a:ext cx="4695825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102" y="2791227"/>
            <a:ext cx="6533322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113" y="3596768"/>
            <a:ext cx="6533299" cy="51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 txBox="1"/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99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Conclusiones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62" name="Google Shape;462;p36"/>
          <p:cNvSpPr txBox="1"/>
          <p:nvPr>
            <p:ph idx="1" type="body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Hay que realizar un buen </a:t>
            </a:r>
            <a:r>
              <a:rPr lang="en-US" sz="3000"/>
              <a:t>análisis</a:t>
            </a:r>
            <a:r>
              <a:rPr lang="en-US" sz="3000"/>
              <a:t> de </a:t>
            </a:r>
            <a:r>
              <a:rPr lang="en-US" sz="3000"/>
              <a:t>qué</a:t>
            </a:r>
            <a:r>
              <a:rPr lang="en-US" sz="3000"/>
              <a:t> </a:t>
            </a:r>
            <a:r>
              <a:rPr lang="en-US" sz="3000"/>
              <a:t>características</a:t>
            </a:r>
            <a:r>
              <a:rPr lang="en-US" sz="3000"/>
              <a:t> pueden aportar a mi modelo</a:t>
            </a:r>
            <a:endParaRPr sz="3000"/>
          </a:p>
          <a:p>
            <a:pPr indent="-419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Realizar un filtrado o preprocesamiento enfocado en resaltar las </a:t>
            </a:r>
            <a:r>
              <a:rPr lang="en-US" sz="3000"/>
              <a:t>características</a:t>
            </a:r>
            <a:r>
              <a:rPr lang="en-US" sz="3000"/>
              <a:t> elegidas.</a:t>
            </a:r>
            <a:endParaRPr sz="3000"/>
          </a:p>
          <a:p>
            <a:pPr indent="-419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Los pocos datos disponibles pueden ser insuficientes para entrenar un modelo que </a:t>
            </a:r>
            <a:r>
              <a:rPr lang="en-US" sz="3000"/>
              <a:t>esté</a:t>
            </a:r>
            <a:r>
              <a:rPr lang="en-US" sz="3000"/>
              <a:t> </a:t>
            </a:r>
            <a:r>
              <a:rPr lang="en-US" sz="3000"/>
              <a:t>más</a:t>
            </a:r>
            <a:r>
              <a:rPr lang="en-US" sz="3000"/>
              <a:t> preparado para la entrada de datos test del “mundo real”.</a:t>
            </a:r>
            <a:endParaRPr sz="3000"/>
          </a:p>
          <a:p>
            <a:pPr indent="-419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El sobreentrenamiento es posible y en gran cantidad, hay que establecer los métodos aprendidos para reducirlo y lograr un mejor desempeño del modelo.</a:t>
            </a:r>
            <a:endParaRPr sz="3000"/>
          </a:p>
        </p:txBody>
      </p:sp>
      <p:sp>
        <p:nvSpPr>
          <p:cNvPr id="463" name="Google Shape;463;p3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31/03/2020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464" name="Google Shape;464;p36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UNIVERSIDAD INDUSTRIAL DE SANTANDER</a:t>
            </a:r>
            <a:endParaRPr/>
          </a:p>
        </p:txBody>
      </p:sp>
      <p:sp>
        <p:nvSpPr>
          <p:cNvPr id="465" name="Google Shape;465;p36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466" name="Google Shape;466;p36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037AB4"/>
          </a:solidFill>
          <a:ln>
            <a:noFill/>
          </a:ln>
        </p:spPr>
      </p:sp>
      <p:sp>
        <p:nvSpPr>
          <p:cNvPr id="467" name="Google Shape;467;p36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"/>
          <p:cNvSpPr txBox="1"/>
          <p:nvPr>
            <p:ph type="title"/>
          </p:nvPr>
        </p:nvSpPr>
        <p:spPr>
          <a:xfrm>
            <a:off x="573807" y="2870634"/>
            <a:ext cx="11222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Calibri"/>
              <a:buNone/>
            </a:pPr>
            <a:r>
              <a:rPr lang="en-US" sz="9600"/>
              <a:t>GRACIAS POR SU ATENCIÓN</a:t>
            </a:r>
            <a:endParaRPr/>
          </a:p>
        </p:txBody>
      </p:sp>
      <p:sp>
        <p:nvSpPr>
          <p:cNvPr id="473" name="Google Shape;473;p37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31/03/2020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p37"/>
          <p:cNvSpPr txBox="1"/>
          <p:nvPr>
            <p:ph idx="11" type="ftr"/>
          </p:nvPr>
        </p:nvSpPr>
        <p:spPr>
          <a:xfrm>
            <a:off x="4165601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UNIVERSIDAD INDUSTRIAL DE SANTANDER</a:t>
            </a:r>
            <a:endParaRPr/>
          </a:p>
        </p:txBody>
      </p:sp>
      <p:sp>
        <p:nvSpPr>
          <p:cNvPr id="475" name="Google Shape;475;p37"/>
          <p:cNvSpPr txBox="1"/>
          <p:nvPr>
            <p:ph idx="12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"/>
          <p:cNvSpPr txBox="1"/>
          <p:nvPr>
            <p:ph type="title"/>
          </p:nvPr>
        </p:nvSpPr>
        <p:spPr>
          <a:xfrm>
            <a:off x="609600" y="274641"/>
            <a:ext cx="10972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Referencias</a:t>
            </a:r>
            <a:endParaRPr/>
          </a:p>
        </p:txBody>
      </p:sp>
      <p:sp>
        <p:nvSpPr>
          <p:cNvPr id="482" name="Google Shape;482;p38"/>
          <p:cNvSpPr txBox="1"/>
          <p:nvPr>
            <p:ph idx="12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38"/>
          <p:cNvSpPr txBox="1"/>
          <p:nvPr>
            <p:ph idx="1" type="body"/>
          </p:nvPr>
        </p:nvSpPr>
        <p:spPr>
          <a:xfrm>
            <a:off x="609600" y="1138426"/>
            <a:ext cx="10972800" cy="4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Procesamiento del Lenguaje Natural (PLN o NLP): qué es y para qué se utiliza [</a:t>
            </a:r>
            <a:r>
              <a:rPr lang="en-US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++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]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Su guía para el procesamiento del lenguaje natural (NLP) [</a:t>
            </a:r>
            <a:r>
              <a:rPr lang="en-US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++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]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Uso del aprendizaje automático para el análisis de sentimientos: una inmersión profunda [</a:t>
            </a:r>
            <a:r>
              <a:rPr lang="en-US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++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]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Sentiment analysis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Classify Emotions in text with BERT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NLP-News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8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can I get an Emotion Dataset which contains phrases and their associated emotions ?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9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WASSA-2017 Shared Task on Emotion Intensity (EmoInt)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0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lukasgarbas/nlp-text-emotion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1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rgap/simbig2016-facebook-reactions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2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Trump's Facebook Statuses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3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Facebook Reactions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4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2012-2016 Facebook Posts [</a:t>
            </a:r>
            <a:r>
              <a:rPr lang="en-US" sz="19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5"/>
              </a:rPr>
              <a:t>++</a:t>
            </a:r>
            <a:r>
              <a:rPr lang="en-US" sz="1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31/03/2020</a:t>
            </a:r>
            <a:endParaRPr/>
          </a:p>
        </p:txBody>
      </p:sp>
      <p:sp>
        <p:nvSpPr>
          <p:cNvPr id="485" name="Google Shape;485;p38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UNIVERSIDAD INDUSTRIAL DE SANTANDER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459ab5eaa_0_0"/>
          <p:cNvSpPr/>
          <p:nvPr/>
        </p:nvSpPr>
        <p:spPr>
          <a:xfrm>
            <a:off x="951650" y="4985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1F48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</a:rPr>
              <a:t>Introduccion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37" name="Google Shape;137;g9459ab5eaa_0_0"/>
          <p:cNvSpPr/>
          <p:nvPr/>
        </p:nvSpPr>
        <p:spPr>
          <a:xfrm>
            <a:off x="2982961" y="4985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F898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38" name="Google Shape;138;g9459ab5eaa_0_0"/>
          <p:cNvSpPr/>
          <p:nvPr/>
        </p:nvSpPr>
        <p:spPr>
          <a:xfrm>
            <a:off x="4995711" y="4985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03A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39" name="Google Shape;139;g9459ab5eaa_0_0"/>
          <p:cNvSpPr/>
          <p:nvPr/>
        </p:nvSpPr>
        <p:spPr>
          <a:xfrm>
            <a:off x="7014560" y="4985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D8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40" name="Google Shape;140;g9459ab5eaa_0_0"/>
          <p:cNvSpPr/>
          <p:nvPr/>
        </p:nvSpPr>
        <p:spPr>
          <a:xfrm>
            <a:off x="9053679" y="4985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037A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b="1" sz="1900">
              <a:solidFill>
                <a:srgbClr val="FFFFFF"/>
              </a:solidFill>
            </a:endParaRPr>
          </a:p>
        </p:txBody>
      </p:sp>
      <p:cxnSp>
        <p:nvCxnSpPr>
          <p:cNvPr id="141" name="Google Shape;141;g9459ab5eaa_0_0"/>
          <p:cNvCxnSpPr>
            <a:endCxn id="142" idx="0"/>
          </p:cNvCxnSpPr>
          <p:nvPr/>
        </p:nvCxnSpPr>
        <p:spPr>
          <a:xfrm>
            <a:off x="2064400" y="1125300"/>
            <a:ext cx="0" cy="170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g9459ab5eaa_0_0"/>
          <p:cNvSpPr/>
          <p:nvPr/>
        </p:nvSpPr>
        <p:spPr>
          <a:xfrm>
            <a:off x="1462000" y="2826600"/>
            <a:ext cx="1204800" cy="1204800"/>
          </a:xfrm>
          <a:prstGeom prst="ellipse">
            <a:avLst/>
          </a:prstGeom>
          <a:noFill/>
          <a:ln cap="flat" cmpd="sng" w="38100">
            <a:solidFill>
              <a:srgbClr val="1F48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g9459ab5eaa_0_0"/>
          <p:cNvCxnSpPr/>
          <p:nvPr/>
        </p:nvCxnSpPr>
        <p:spPr>
          <a:xfrm>
            <a:off x="4095700" y="4031400"/>
            <a:ext cx="0" cy="1701300"/>
          </a:xfrm>
          <a:prstGeom prst="straightConnector1">
            <a:avLst/>
          </a:prstGeom>
          <a:noFill/>
          <a:ln cap="flat" cmpd="sng" w="76200">
            <a:solidFill>
              <a:srgbClr val="F898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g9459ab5eaa_0_0"/>
          <p:cNvSpPr/>
          <p:nvPr/>
        </p:nvSpPr>
        <p:spPr>
          <a:xfrm>
            <a:off x="3493300" y="2826600"/>
            <a:ext cx="1204800" cy="1204800"/>
          </a:xfrm>
          <a:prstGeom prst="ellipse">
            <a:avLst/>
          </a:prstGeom>
          <a:noFill/>
          <a:ln cap="flat" cmpd="sng" w="38100">
            <a:solidFill>
              <a:srgbClr val="F898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g9459ab5eaa_0_0"/>
          <p:cNvCxnSpPr>
            <a:endCxn id="146" idx="0"/>
          </p:cNvCxnSpPr>
          <p:nvPr/>
        </p:nvCxnSpPr>
        <p:spPr>
          <a:xfrm>
            <a:off x="6127000" y="1125300"/>
            <a:ext cx="0" cy="1701300"/>
          </a:xfrm>
          <a:prstGeom prst="straightConnector1">
            <a:avLst/>
          </a:prstGeom>
          <a:noFill/>
          <a:ln cap="flat" cmpd="sng" w="76200">
            <a:solidFill>
              <a:srgbClr val="03A6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g9459ab5eaa_0_0"/>
          <p:cNvSpPr/>
          <p:nvPr/>
        </p:nvSpPr>
        <p:spPr>
          <a:xfrm>
            <a:off x="5524600" y="2826600"/>
            <a:ext cx="1204800" cy="1204800"/>
          </a:xfrm>
          <a:prstGeom prst="ellipse">
            <a:avLst/>
          </a:prstGeom>
          <a:noFill/>
          <a:ln cap="flat" cmpd="sng" w="38100">
            <a:solidFill>
              <a:srgbClr val="03A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g9459ab5eaa_0_0"/>
          <p:cNvCxnSpPr/>
          <p:nvPr/>
        </p:nvCxnSpPr>
        <p:spPr>
          <a:xfrm>
            <a:off x="8127300" y="4031400"/>
            <a:ext cx="0" cy="1701300"/>
          </a:xfrm>
          <a:prstGeom prst="straightConnector1">
            <a:avLst/>
          </a:prstGeom>
          <a:noFill/>
          <a:ln cap="flat" cmpd="sng" w="76200">
            <a:solidFill>
              <a:srgbClr val="D8323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g9459ab5eaa_0_0"/>
          <p:cNvSpPr/>
          <p:nvPr/>
        </p:nvSpPr>
        <p:spPr>
          <a:xfrm>
            <a:off x="7524900" y="2826600"/>
            <a:ext cx="1204800" cy="1204800"/>
          </a:xfrm>
          <a:prstGeom prst="ellipse">
            <a:avLst/>
          </a:prstGeom>
          <a:noFill/>
          <a:ln cap="flat" cmpd="sng" w="38100">
            <a:solidFill>
              <a:srgbClr val="D832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g9459ab5eaa_0_0"/>
          <p:cNvCxnSpPr>
            <a:endCxn id="150" idx="0"/>
          </p:cNvCxnSpPr>
          <p:nvPr/>
        </p:nvCxnSpPr>
        <p:spPr>
          <a:xfrm>
            <a:off x="10127600" y="1125300"/>
            <a:ext cx="0" cy="1701300"/>
          </a:xfrm>
          <a:prstGeom prst="straightConnector1">
            <a:avLst/>
          </a:prstGeom>
          <a:noFill/>
          <a:ln cap="flat" cmpd="sng" w="76200">
            <a:solidFill>
              <a:srgbClr val="037A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g9459ab5eaa_0_0"/>
          <p:cNvSpPr/>
          <p:nvPr/>
        </p:nvSpPr>
        <p:spPr>
          <a:xfrm>
            <a:off x="9525200" y="2826600"/>
            <a:ext cx="1204800" cy="1204800"/>
          </a:xfrm>
          <a:prstGeom prst="ellipse">
            <a:avLst/>
          </a:prstGeom>
          <a:noFill/>
          <a:ln cap="flat" cmpd="sng" w="38100">
            <a:solidFill>
              <a:srgbClr val="037A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9459ab5eaa_0_0"/>
          <p:cNvSpPr/>
          <p:nvPr/>
        </p:nvSpPr>
        <p:spPr>
          <a:xfrm>
            <a:off x="944675" y="58156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1F48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</a:rPr>
              <a:t>Introduccion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52" name="Google Shape;152;g9459ab5eaa_0_0"/>
          <p:cNvSpPr/>
          <p:nvPr/>
        </p:nvSpPr>
        <p:spPr>
          <a:xfrm>
            <a:off x="2975986" y="58156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F898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53" name="Google Shape;153;g9459ab5eaa_0_0"/>
          <p:cNvSpPr/>
          <p:nvPr/>
        </p:nvSpPr>
        <p:spPr>
          <a:xfrm>
            <a:off x="4988736" y="58156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03A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54" name="Google Shape;154;g9459ab5eaa_0_0"/>
          <p:cNvSpPr/>
          <p:nvPr/>
        </p:nvSpPr>
        <p:spPr>
          <a:xfrm>
            <a:off x="7007585" y="58156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D83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55" name="Google Shape;155;g9459ab5eaa_0_0"/>
          <p:cNvSpPr/>
          <p:nvPr/>
        </p:nvSpPr>
        <p:spPr>
          <a:xfrm>
            <a:off x="9046704" y="5815600"/>
            <a:ext cx="2223900" cy="543900"/>
          </a:xfrm>
          <a:prstGeom prst="chevron">
            <a:avLst>
              <a:gd fmla="val 50000" name="adj"/>
            </a:avLst>
          </a:prstGeom>
          <a:solidFill>
            <a:srgbClr val="037A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56" name="Google Shape;156;g9459ab5eaa_0_0"/>
          <p:cNvSpPr txBox="1"/>
          <p:nvPr/>
        </p:nvSpPr>
        <p:spPr>
          <a:xfrm rot="-5400000">
            <a:off x="-2562728" y="2766120"/>
            <a:ext cx="611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Open Sans"/>
              <a:buNone/>
            </a:pPr>
            <a:r>
              <a:rPr b="1" lang="en-US" sz="5400" cap="small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b="1" lang="en-US" sz="5400" cap="small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abla</a:t>
            </a:r>
            <a:r>
              <a:rPr b="1" lang="en-US" sz="5400" cap="small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5400" cap="small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b="1" lang="en-US" sz="5400" cap="small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</a:t>
            </a:r>
            <a:r>
              <a:rPr b="1" lang="en-US" sz="5400" cap="small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ontenido</a:t>
            </a:r>
            <a:endParaRPr b="1" sz="5400" cap="small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g9459ab5ea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450" y="2987750"/>
            <a:ext cx="882500" cy="8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9459ab5ea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250" y="2987750"/>
            <a:ext cx="882500" cy="8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9459ab5ea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547" y="3036247"/>
            <a:ext cx="785500" cy="7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9459ab5ea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1850" y="2987750"/>
            <a:ext cx="882500" cy="8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9459ab5eaa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9662" y="2987761"/>
            <a:ext cx="882500" cy="8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9459ab5eaa_0_0"/>
          <p:cNvSpPr txBox="1"/>
          <p:nvPr>
            <p:ph idx="4294967295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31/03/2020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63" name="Google Shape;163;g9459ab5eaa_0_0"/>
          <p:cNvSpPr txBox="1"/>
          <p:nvPr>
            <p:ph idx="4294967295" type="ftr"/>
          </p:nvPr>
        </p:nvSpPr>
        <p:spPr>
          <a:xfrm>
            <a:off x="4165601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UNIVERSIDAD INDUSTRIAL DE SANTANDER</a:t>
            </a:r>
            <a:endParaRPr/>
          </a:p>
        </p:txBody>
      </p:sp>
      <p:sp>
        <p:nvSpPr>
          <p:cNvPr id="164" name="Google Shape;164;g9459ab5eaa_0_0"/>
          <p:cNvSpPr txBox="1"/>
          <p:nvPr>
            <p:ph idx="4294967295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31/03/2020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70" name="Google Shape;170;p3"/>
          <p:cNvSpPr txBox="1"/>
          <p:nvPr>
            <p:ph idx="11" type="ftr"/>
          </p:nvPr>
        </p:nvSpPr>
        <p:spPr>
          <a:xfrm>
            <a:off x="4165601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UNIVERSIDAD INDUSTRIAL DE SANTANDER</a:t>
            </a:r>
            <a:endParaRPr/>
          </a:p>
        </p:txBody>
      </p:sp>
      <p:sp>
        <p:nvSpPr>
          <p:cNvPr id="171" name="Google Shape;171;p3"/>
          <p:cNvSpPr txBox="1"/>
          <p:nvPr>
            <p:ph idx="12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709200" y="422952"/>
            <a:ext cx="5386800" cy="772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500"/>
              <a:t>¿Que es el procesamiento de lenguaje natural?</a:t>
            </a:r>
            <a:endParaRPr sz="2500"/>
          </a:p>
        </p:txBody>
      </p:sp>
      <p:sp>
        <p:nvSpPr>
          <p:cNvPr id="173" name="Google Shape;173;p3"/>
          <p:cNvSpPr txBox="1"/>
          <p:nvPr>
            <p:ph idx="2" type="body"/>
          </p:nvPr>
        </p:nvSpPr>
        <p:spPr>
          <a:xfrm>
            <a:off x="609600" y="1195050"/>
            <a:ext cx="5386800" cy="18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500"/>
              <a:t>Es una disciplina que se centra en la interacción entre la ciencia de datos y el lenguaje humano, y se está ampliando a muchas industrias.</a:t>
            </a:r>
            <a:endParaRPr sz="2500"/>
          </a:p>
        </p:txBody>
      </p:sp>
      <p:sp>
        <p:nvSpPr>
          <p:cNvPr id="174" name="Google Shape;174;p3"/>
          <p:cNvSpPr txBox="1"/>
          <p:nvPr>
            <p:ph idx="3" type="body"/>
          </p:nvPr>
        </p:nvSpPr>
        <p:spPr>
          <a:xfrm>
            <a:off x="6096000" y="422950"/>
            <a:ext cx="5388900" cy="6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500"/>
              <a:t>¿</a:t>
            </a:r>
            <a:r>
              <a:rPr lang="en-US" sz="2500"/>
              <a:t>Qué</a:t>
            </a:r>
            <a:r>
              <a:rPr lang="en-US" sz="2500"/>
              <a:t> </a:t>
            </a:r>
            <a:r>
              <a:rPr lang="en-US" sz="2500"/>
              <a:t>áreas</a:t>
            </a:r>
            <a:r>
              <a:rPr lang="en-US" sz="2500"/>
              <a:t> relacionadas hay?</a:t>
            </a:r>
            <a:endParaRPr sz="2500"/>
          </a:p>
        </p:txBody>
      </p:sp>
      <p:sp>
        <p:nvSpPr>
          <p:cNvPr id="175" name="Google Shape;175;p3"/>
          <p:cNvSpPr txBox="1"/>
          <p:nvPr>
            <p:ph idx="4" type="body"/>
          </p:nvPr>
        </p:nvSpPr>
        <p:spPr>
          <a:xfrm>
            <a:off x="6193375" y="1195075"/>
            <a:ext cx="5388900" cy="493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just">
              <a:spcBef>
                <a:spcPts val="64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Comprensión del lenguaje natural (CLN o NLU)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Generación del lenguaje natural (GLN o NLG)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Reconocimiento y síntesis del habla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Traducción automática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Resumen y clasificación de textos</a:t>
            </a:r>
            <a:endParaRPr sz="2500"/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b="1" lang="en-US" sz="2500"/>
              <a:t>Detección de sentimientos o emociones</a:t>
            </a:r>
            <a:endParaRPr b="1" sz="2500"/>
          </a:p>
        </p:txBody>
      </p:sp>
      <p:pic>
        <p:nvPicPr>
          <p:cNvPr id="176" name="Google Shape;17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2800"/>
            <a:ext cx="6092675" cy="302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</p:sp>
      <p:sp>
        <p:nvSpPr>
          <p:cNvPr id="178" name="Google Shape;178;p3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1845d311a_0_93"/>
          <p:cNvSpPr txBox="1"/>
          <p:nvPr>
            <p:ph type="title"/>
          </p:nvPr>
        </p:nvSpPr>
        <p:spPr>
          <a:xfrm>
            <a:off x="2438393" y="5017677"/>
            <a:ext cx="73152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¿Que trabajos previos existen?</a:t>
            </a:r>
            <a:endParaRPr/>
          </a:p>
        </p:txBody>
      </p:sp>
      <p:sp>
        <p:nvSpPr>
          <p:cNvPr id="185" name="Google Shape;185;g91845d311a_0_93"/>
          <p:cNvSpPr txBox="1"/>
          <p:nvPr>
            <p:ph idx="1" type="body"/>
          </p:nvPr>
        </p:nvSpPr>
        <p:spPr>
          <a:xfrm>
            <a:off x="2438393" y="5584415"/>
            <a:ext cx="7315200" cy="8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73"/>
              </a:spcBef>
              <a:spcAft>
                <a:spcPts val="0"/>
              </a:spcAft>
              <a:buNone/>
            </a:pPr>
            <a:r>
              <a:rPr lang="en-US"/>
              <a:t>Sentiment140 dataset with 1.6 million tweets [</a:t>
            </a:r>
            <a:r>
              <a:rPr lang="en-US" u="sng">
                <a:solidFill>
                  <a:schemeClr val="hlink"/>
                </a:solidFill>
                <a:hlinkClick r:id="rId3"/>
              </a:rPr>
              <a:t>++</a:t>
            </a:r>
            <a:r>
              <a:rPr lang="en-US"/>
              <a:t>]</a:t>
            </a:r>
            <a:endParaRPr/>
          </a:p>
          <a:p>
            <a:pPr indent="0" lvl="0" marL="0" rtl="0" algn="ctr">
              <a:spcBef>
                <a:spcPts val="373"/>
              </a:spcBef>
              <a:spcAft>
                <a:spcPts val="0"/>
              </a:spcAft>
              <a:buNone/>
            </a:pPr>
            <a:r>
              <a:rPr lang="en-US"/>
              <a:t>IMDB Dataset of 50K Movie Reviews 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++</a:t>
            </a:r>
            <a:r>
              <a:rPr lang="en-US"/>
              <a:t>]</a:t>
            </a:r>
            <a:endParaRPr/>
          </a:p>
        </p:txBody>
      </p:sp>
      <p:sp>
        <p:nvSpPr>
          <p:cNvPr id="186" name="Google Shape;186;g91845d311a_0_93"/>
          <p:cNvSpPr txBox="1"/>
          <p:nvPr>
            <p:ph idx="12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g91845d311a_0_93"/>
          <p:cNvPicPr preferRelativeResize="0"/>
          <p:nvPr/>
        </p:nvPicPr>
        <p:blipFill rotWithShape="1">
          <a:blip r:embed="rId5">
            <a:alphaModFix/>
          </a:blip>
          <a:srcRect b="54056" l="0" r="0" t="0"/>
          <a:stretch/>
        </p:blipFill>
        <p:spPr>
          <a:xfrm>
            <a:off x="1381375" y="0"/>
            <a:ext cx="4283600" cy="4652576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47625">
              <a:srgbClr val="000000">
                <a:alpha val="60000"/>
              </a:srgbClr>
            </a:outerShdw>
          </a:effectLst>
        </p:spPr>
      </p:pic>
      <p:sp>
        <p:nvSpPr>
          <p:cNvPr id="188" name="Google Shape;188;g91845d311a_0_93"/>
          <p:cNvSpPr txBox="1"/>
          <p:nvPr/>
        </p:nvSpPr>
        <p:spPr>
          <a:xfrm>
            <a:off x="1370675" y="4652575"/>
            <a:ext cx="43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Stanford: Sentiment Analysis [</a:t>
            </a:r>
            <a:r>
              <a:rPr b="1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++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91845d311a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1075" y="0"/>
            <a:ext cx="4865053" cy="4495801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47625">
              <a:srgbClr val="000000">
                <a:alpha val="60000"/>
              </a:srgbClr>
            </a:outerShdw>
          </a:effectLst>
        </p:spPr>
      </p:pic>
      <p:sp>
        <p:nvSpPr>
          <p:cNvPr id="190" name="Google Shape;190;g91845d311a_0_93"/>
          <p:cNvSpPr txBox="1"/>
          <p:nvPr/>
        </p:nvSpPr>
        <p:spPr>
          <a:xfrm>
            <a:off x="6801100" y="4652575"/>
            <a:ext cx="43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Universidad de California en San Diego: Amazon Review Data (2018) [</a:t>
            </a:r>
            <a:r>
              <a:rPr b="1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++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]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91845d311a_0_93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</p:sp>
      <p:sp>
        <p:nvSpPr>
          <p:cNvPr id="192" name="Google Shape;192;g91845d311a_0_93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91845d311a_0_93"/>
          <p:cNvSpPr txBox="1"/>
          <p:nvPr>
            <p:ph idx="10" type="dt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31/03/2020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94" name="Google Shape;194;g91845d311a_0_93"/>
          <p:cNvSpPr txBox="1"/>
          <p:nvPr>
            <p:ph idx="11" type="ftr"/>
          </p:nvPr>
        </p:nvSpPr>
        <p:spPr>
          <a:xfrm>
            <a:off x="4165601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UNIVERSIDAD INDUSTRIAL DE SANTANDER</a:t>
            </a:r>
            <a:endParaRPr/>
          </a:p>
        </p:txBody>
      </p:sp>
      <p:sp>
        <p:nvSpPr>
          <p:cNvPr id="195" name="Google Shape;195;g91845d311a_0_93"/>
          <p:cNvSpPr txBox="1"/>
          <p:nvPr>
            <p:ph idx="12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31/03/2020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01" name="Google Shape;201;p5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UNIVERSIDAD INDUSTRIAL DE SANTANDER</a:t>
            </a:r>
            <a:endParaRPr/>
          </a:p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5"/>
          <p:cNvSpPr txBox="1"/>
          <p:nvPr>
            <p:ph type="title"/>
          </p:nvPr>
        </p:nvSpPr>
        <p:spPr>
          <a:xfrm>
            <a:off x="609600" y="274641"/>
            <a:ext cx="10972800" cy="71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Como una herramienta de marketing</a:t>
            </a:r>
            <a:endParaRPr/>
          </a:p>
        </p:txBody>
      </p:sp>
      <p:pic>
        <p:nvPicPr>
          <p:cNvPr id="204" name="Google Shape;204;p5"/>
          <p:cNvPicPr preferRelativeResize="0"/>
          <p:nvPr/>
        </p:nvPicPr>
        <p:blipFill rotWithShape="1">
          <a:blip r:embed="rId3">
            <a:alphaModFix/>
          </a:blip>
          <a:srcRect b="0" l="10206" r="38661" t="0"/>
          <a:stretch/>
        </p:blipFill>
        <p:spPr>
          <a:xfrm>
            <a:off x="397225" y="1465188"/>
            <a:ext cx="3860800" cy="377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025" y="1465178"/>
            <a:ext cx="7536752" cy="376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5">
            <a:alphaModFix amt="33000"/>
          </a:blip>
          <a:srcRect b="8238" l="0" r="0" t="13446"/>
          <a:stretch/>
        </p:blipFill>
        <p:spPr>
          <a:xfrm>
            <a:off x="0" y="743650"/>
            <a:ext cx="12192000" cy="53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"/>
          <p:cNvSpPr txBox="1"/>
          <p:nvPr/>
        </p:nvSpPr>
        <p:spPr>
          <a:xfrm>
            <a:off x="1441175" y="5433400"/>
            <a:ext cx="8862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“Una parte importante del marketing de contenidos consiste en saber escuchar. (Marcus Sheridan)” [</a:t>
            </a:r>
            <a:r>
              <a:rPr b="1"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++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]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</p:sp>
      <p:sp>
        <p:nvSpPr>
          <p:cNvPr id="209" name="Google Shape;209;p5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609600" y="241766"/>
            <a:ext cx="10972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00"/>
                </a:solidFill>
              </a:rPr>
              <a:t>Contexto del Problema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16" name="Google Shape;216;p9"/>
          <p:cNvSpPr txBox="1"/>
          <p:nvPr>
            <p:ph idx="1" type="body"/>
          </p:nvPr>
        </p:nvSpPr>
        <p:spPr>
          <a:xfrm>
            <a:off x="609600" y="935100"/>
            <a:ext cx="109728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El análisis de sentimientos intenta determinar la actitud de un interlocutor o usuario con respecto algún tema. Donde la actitud puede ser un juicio o evaluación, un estado afectivo, en palabras generales el estado emocional del autor al momento de escribir, o la intención comunicativa emocional que el autor intenta causar en el lector. </a:t>
            </a:r>
            <a:endParaRPr sz="2500"/>
          </a:p>
          <a:p>
            <a:pPr indent="0" lvl="0" marL="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/>
          </a:p>
          <a:p>
            <a:pPr indent="0" lvl="0" marL="4572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45720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17" name="Google Shape;217;p9"/>
          <p:cNvSpPr txBox="1"/>
          <p:nvPr>
            <p:ph idx="12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31/03/2020</a:t>
            </a:r>
            <a:endParaRPr/>
          </a:p>
        </p:txBody>
      </p:sp>
      <p:sp>
        <p:nvSpPr>
          <p:cNvPr id="219" name="Google Shape;219;p9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UNIVERSIDAD INDUSTRIAL DE SANTANDER</a:t>
            </a:r>
            <a:endParaRPr/>
          </a:p>
        </p:txBody>
      </p:sp>
      <p:pic>
        <p:nvPicPr>
          <p:cNvPr id="220" name="Google Shape;22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400" y="3518825"/>
            <a:ext cx="5800379" cy="214795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</p:sp>
      <p:sp>
        <p:nvSpPr>
          <p:cNvPr id="222" name="Google Shape;222;p9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329a34c02_0_2"/>
          <p:cNvSpPr txBox="1"/>
          <p:nvPr>
            <p:ph type="title"/>
          </p:nvPr>
        </p:nvSpPr>
        <p:spPr>
          <a:xfrm>
            <a:off x="609600" y="274641"/>
            <a:ext cx="10972800" cy="71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Alcances y Limitaciones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29" name="Google Shape;229;g5329a34c02_0_2"/>
          <p:cNvSpPr txBox="1"/>
          <p:nvPr>
            <p:ph idx="12" type="sldNum"/>
          </p:nvPr>
        </p:nvSpPr>
        <p:spPr>
          <a:xfrm>
            <a:off x="8737602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g5329a34c02_0_2"/>
          <p:cNvSpPr txBox="1"/>
          <p:nvPr/>
        </p:nvSpPr>
        <p:spPr>
          <a:xfrm>
            <a:off x="1286400" y="859475"/>
            <a:ext cx="102960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Comentario:</a:t>
            </a:r>
            <a:endParaRPr b="1" sz="2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“Me gusta mucho este restaurante para comer comida árabe. La comida es fresca y se nota que hay rotación continua. El ambiente es bastante ruidoso pero los mozos son muy amables y los precios muy accesibles.”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5329a34c0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005125"/>
            <a:ext cx="3267675" cy="21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5329a34c02_0_2"/>
          <p:cNvPicPr preferRelativeResize="0"/>
          <p:nvPr/>
        </p:nvPicPr>
        <p:blipFill rotWithShape="1">
          <a:blip r:embed="rId4">
            <a:alphaModFix/>
          </a:blip>
          <a:srcRect b="29178" l="0" r="0" t="0"/>
          <a:stretch/>
        </p:blipFill>
        <p:spPr>
          <a:xfrm>
            <a:off x="7151975" y="2843974"/>
            <a:ext cx="4960854" cy="18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5329a34c02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2563" y="5233813"/>
            <a:ext cx="1213025" cy="12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5329a34c02_0_2"/>
          <p:cNvPicPr preferRelativeResize="0"/>
          <p:nvPr/>
        </p:nvPicPr>
        <p:blipFill rotWithShape="1">
          <a:blip r:embed="rId6">
            <a:alphaModFix/>
          </a:blip>
          <a:srcRect b="14957" l="15304" r="17214" t="21691"/>
          <a:stretch/>
        </p:blipFill>
        <p:spPr>
          <a:xfrm>
            <a:off x="2825425" y="5270950"/>
            <a:ext cx="1213024" cy="113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5329a34c02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0750" y="5181912"/>
            <a:ext cx="1316850" cy="13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5329a34c02_0_2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</p:sp>
      <p:sp>
        <p:nvSpPr>
          <p:cNvPr id="237" name="Google Shape;237;g5329a34c02_0_2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Calibri"/>
              <a:buNone/>
            </a:pPr>
            <a:r>
              <a:rPr lang="en-US"/>
              <a:t>Resumen conjunto de datos sin procesar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609600" y="1138425"/>
            <a:ext cx="10972800" cy="5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31/03/2020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45" name="Google Shape;245;p19"/>
          <p:cNvSpPr txBox="1"/>
          <p:nvPr>
            <p:ph idx="11" type="ftr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8888"/>
                </a:solidFill>
              </a:rPr>
              <a:t>UNIVERSIDAD INDUSTRIAL DE SANTANDER</a:t>
            </a:r>
            <a:endParaRPr/>
          </a:p>
        </p:txBody>
      </p:sp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9296401" y="5005076"/>
            <a:ext cx="2301240" cy="1536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8" name="Google Shape;248;p19"/>
          <p:cNvGraphicFramePr/>
          <p:nvPr/>
        </p:nvGraphicFramePr>
        <p:xfrm>
          <a:off x="952500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{64F9E779-AD20-407D-B07D-7E5088729F02}</a:tableStyleId>
              </a:tblPr>
              <a:tblGrid>
                <a:gridCol w="2571750"/>
                <a:gridCol w="1837975"/>
                <a:gridCol w="2106075"/>
                <a:gridCol w="3771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Dataset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Formato de los datos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Dimensiones de los datos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Sentimientos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emotions-dataset-for-nlp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TXT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(20000, 2)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surprise</a:t>
                      </a:r>
                      <a:r>
                        <a:rPr lang="en-US"/>
                        <a:t>, </a:t>
                      </a:r>
                      <a:r>
                        <a:rPr b="1" lang="en-US"/>
                        <a:t>love</a:t>
                      </a:r>
                      <a:r>
                        <a:rPr lang="en-US"/>
                        <a:t>, </a:t>
                      </a:r>
                      <a:r>
                        <a:rPr b="1" lang="en-US"/>
                        <a:t>anger</a:t>
                      </a:r>
                      <a:r>
                        <a:rPr lang="en-US"/>
                        <a:t>, </a:t>
                      </a:r>
                      <a:r>
                        <a:rPr b="1" lang="en-US"/>
                        <a:t>joy</a:t>
                      </a:r>
                      <a:r>
                        <a:rPr lang="en-US"/>
                        <a:t>, </a:t>
                      </a:r>
                      <a:r>
                        <a:rPr b="1" lang="en-US"/>
                        <a:t>sadness</a:t>
                      </a:r>
                      <a:r>
                        <a:rPr lang="en-US"/>
                        <a:t> y fear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WASSA-2017 Shared Task on Emotion Intensity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TXT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(3960, 3)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anger</a:t>
                      </a:r>
                      <a:r>
                        <a:rPr lang="en-US"/>
                        <a:t>, </a:t>
                      </a:r>
                      <a:r>
                        <a:rPr b="1" lang="en-US"/>
                        <a:t>joy</a:t>
                      </a:r>
                      <a:r>
                        <a:rPr lang="en-US"/>
                        <a:t>, </a:t>
                      </a:r>
                      <a:r>
                        <a:rPr b="1" lang="en-US"/>
                        <a:t>sadness</a:t>
                      </a:r>
                      <a:r>
                        <a:rPr lang="en-US"/>
                        <a:t> y fear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nlp-text-emotion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CSV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(11327, 2)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neutral, </a:t>
                      </a:r>
                      <a:r>
                        <a:rPr b="1" lang="en-US"/>
                        <a:t>anger</a:t>
                      </a:r>
                      <a:r>
                        <a:rPr lang="en-US"/>
                        <a:t>, </a:t>
                      </a:r>
                      <a:r>
                        <a:rPr b="1" lang="en-US"/>
                        <a:t>joy</a:t>
                      </a:r>
                      <a:r>
                        <a:rPr lang="en-US"/>
                        <a:t>, </a:t>
                      </a:r>
                      <a:r>
                        <a:rPr b="1" lang="en-US"/>
                        <a:t>sadness</a:t>
                      </a:r>
                      <a:r>
                        <a:rPr lang="en-US"/>
                        <a:t> y fear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simbig2016-facebook-reactions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CSV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(9072, 29)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Trumps Facebook Statuses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JSON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(4160, 15)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Facebook Reactions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CSV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(81099, 17)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2012-2016 Facebook Posts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JSON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</a:t>
                      </a:r>
                      <a:r>
                        <a:rPr lang="en-US"/>
                        <a:t>275597, 20</a:t>
                      </a:r>
                      <a:r>
                        <a:rPr lang="en-US"/>
                        <a:t>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 b="30465" l="24037" r="10713" t="31004"/>
          <a:stretch/>
        </p:blipFill>
        <p:spPr>
          <a:xfrm>
            <a:off x="8283225" y="5026250"/>
            <a:ext cx="20158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3">
            <a:alphaModFix/>
          </a:blip>
          <a:srcRect b="30465" l="24037" r="10713" t="31004"/>
          <a:stretch/>
        </p:blipFill>
        <p:spPr>
          <a:xfrm>
            <a:off x="8283225" y="3756250"/>
            <a:ext cx="20158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 rotWithShape="1">
          <a:blip r:embed="rId3">
            <a:alphaModFix/>
          </a:blip>
          <a:srcRect b="30465" l="24037" r="10713" t="31004"/>
          <a:stretch/>
        </p:blipFill>
        <p:spPr>
          <a:xfrm>
            <a:off x="8283225" y="4223925"/>
            <a:ext cx="2015837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3">
            <a:alphaModFix/>
          </a:blip>
          <a:srcRect b="30465" l="24037" r="10713" t="31004"/>
          <a:stretch/>
        </p:blipFill>
        <p:spPr>
          <a:xfrm>
            <a:off x="8283225" y="4625088"/>
            <a:ext cx="2015837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</p:sp>
      <p:sp>
        <p:nvSpPr>
          <p:cNvPr id="254" name="Google Shape;254;p19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459ab5eaa_0_117"/>
          <p:cNvSpPr/>
          <p:nvPr/>
        </p:nvSpPr>
        <p:spPr>
          <a:xfrm>
            <a:off x="-1" y="1095850"/>
            <a:ext cx="12192000" cy="675000"/>
          </a:xfrm>
          <a:prstGeom prst="rect">
            <a:avLst/>
          </a:prstGeom>
          <a:solidFill>
            <a:srgbClr val="D8D8D8">
              <a:alpha val="35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9459ab5eaa_0_117"/>
          <p:cNvSpPr/>
          <p:nvPr/>
        </p:nvSpPr>
        <p:spPr>
          <a:xfrm rot="10800000">
            <a:off x="1779005" y="1817424"/>
            <a:ext cx="8283431" cy="1675219"/>
          </a:xfrm>
          <a:custGeom>
            <a:rect b="b" l="l" r="r" t="t"/>
            <a:pathLst>
              <a:path extrusionOk="0" h="1675219" w="6535251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9459ab5eaa_0_117"/>
          <p:cNvSpPr/>
          <p:nvPr/>
        </p:nvSpPr>
        <p:spPr>
          <a:xfrm flipH="1">
            <a:off x="1779005" y="3909241"/>
            <a:ext cx="8283431" cy="1675219"/>
          </a:xfrm>
          <a:custGeom>
            <a:rect b="b" l="l" r="r" t="t"/>
            <a:pathLst>
              <a:path extrusionOk="0" h="1675219" w="6535251">
                <a:moveTo>
                  <a:pt x="0" y="7668"/>
                </a:moveTo>
                <a:cubicBezTo>
                  <a:pt x="618613" y="-36578"/>
                  <a:pt x="2934640" y="113201"/>
                  <a:pt x="4023848" y="391126"/>
                </a:cubicBezTo>
                <a:cubicBezTo>
                  <a:pt x="5113057" y="669051"/>
                  <a:pt x="6017867" y="1075450"/>
                  <a:pt x="6535251" y="1675219"/>
                </a:cubicBezTo>
              </a:path>
            </a:pathLst>
          </a:cu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9459ab5eaa_0_117"/>
          <p:cNvSpPr txBox="1"/>
          <p:nvPr>
            <p:ph type="title"/>
          </p:nvPr>
        </p:nvSpPr>
        <p:spPr>
          <a:xfrm>
            <a:off x="609600" y="274639"/>
            <a:ext cx="10972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/>
              <a:t>P</a:t>
            </a:r>
            <a:r>
              <a:rPr lang="en-US"/>
              <a:t>rocesamiento de datos</a:t>
            </a:r>
            <a:endParaRPr/>
          </a:p>
        </p:txBody>
      </p:sp>
      <p:sp>
        <p:nvSpPr>
          <p:cNvPr id="263" name="Google Shape;263;g9459ab5eaa_0_117"/>
          <p:cNvSpPr/>
          <p:nvPr/>
        </p:nvSpPr>
        <p:spPr>
          <a:xfrm>
            <a:off x="2707863" y="2651043"/>
            <a:ext cx="403200" cy="4032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9459ab5eaa_0_117"/>
          <p:cNvSpPr/>
          <p:nvPr/>
        </p:nvSpPr>
        <p:spPr>
          <a:xfrm>
            <a:off x="2374869" y="3352800"/>
            <a:ext cx="366600" cy="366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9459ab5eaa_0_117"/>
          <p:cNvSpPr/>
          <p:nvPr/>
        </p:nvSpPr>
        <p:spPr>
          <a:xfrm>
            <a:off x="2909380" y="3989791"/>
            <a:ext cx="403200" cy="4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9459ab5eaa_0_117"/>
          <p:cNvSpPr/>
          <p:nvPr/>
        </p:nvSpPr>
        <p:spPr>
          <a:xfrm>
            <a:off x="3079492" y="3122892"/>
            <a:ext cx="187500" cy="1875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9459ab5eaa_0_117"/>
          <p:cNvSpPr/>
          <p:nvPr/>
        </p:nvSpPr>
        <p:spPr>
          <a:xfrm>
            <a:off x="3124344" y="4455609"/>
            <a:ext cx="187500" cy="187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9459ab5eaa_0_117"/>
          <p:cNvSpPr/>
          <p:nvPr/>
        </p:nvSpPr>
        <p:spPr>
          <a:xfrm>
            <a:off x="3634618" y="3994092"/>
            <a:ext cx="403200" cy="4032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9459ab5eaa_0_117"/>
          <p:cNvSpPr/>
          <p:nvPr/>
        </p:nvSpPr>
        <p:spPr>
          <a:xfrm>
            <a:off x="4149411" y="3305321"/>
            <a:ext cx="366600" cy="366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9459ab5eaa_0_117"/>
          <p:cNvSpPr/>
          <p:nvPr/>
        </p:nvSpPr>
        <p:spPr>
          <a:xfrm>
            <a:off x="3481755" y="3001177"/>
            <a:ext cx="366600" cy="366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9459ab5eaa_0_117"/>
          <p:cNvSpPr/>
          <p:nvPr/>
        </p:nvSpPr>
        <p:spPr>
          <a:xfrm>
            <a:off x="4769640" y="3276600"/>
            <a:ext cx="274200" cy="274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9459ab5eaa_0_117"/>
          <p:cNvSpPr/>
          <p:nvPr/>
        </p:nvSpPr>
        <p:spPr>
          <a:xfrm>
            <a:off x="4881110" y="3650087"/>
            <a:ext cx="137100" cy="137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9459ab5eaa_0_117"/>
          <p:cNvSpPr/>
          <p:nvPr/>
        </p:nvSpPr>
        <p:spPr>
          <a:xfrm>
            <a:off x="3981776" y="3801397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9459ab5eaa_0_117"/>
          <p:cNvSpPr/>
          <p:nvPr/>
        </p:nvSpPr>
        <p:spPr>
          <a:xfrm>
            <a:off x="4812511" y="4058566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9459ab5eaa_0_117"/>
          <p:cNvSpPr/>
          <p:nvPr/>
        </p:nvSpPr>
        <p:spPr>
          <a:xfrm>
            <a:off x="3949889" y="2982343"/>
            <a:ext cx="137100" cy="137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9459ab5eaa_0_117"/>
          <p:cNvSpPr/>
          <p:nvPr/>
        </p:nvSpPr>
        <p:spPr>
          <a:xfrm>
            <a:off x="3493315" y="3856932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9459ab5eaa_0_117"/>
          <p:cNvSpPr/>
          <p:nvPr/>
        </p:nvSpPr>
        <p:spPr>
          <a:xfrm>
            <a:off x="4525704" y="3678879"/>
            <a:ext cx="137100" cy="137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9459ab5eaa_0_117"/>
          <p:cNvSpPr/>
          <p:nvPr/>
        </p:nvSpPr>
        <p:spPr>
          <a:xfrm>
            <a:off x="3913178" y="3398128"/>
            <a:ext cx="137100" cy="137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9459ab5eaa_0_117"/>
          <p:cNvSpPr/>
          <p:nvPr/>
        </p:nvSpPr>
        <p:spPr>
          <a:xfrm>
            <a:off x="4132412" y="4236461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9459ab5eaa_0_117"/>
          <p:cNvSpPr/>
          <p:nvPr/>
        </p:nvSpPr>
        <p:spPr>
          <a:xfrm>
            <a:off x="4258747" y="3054312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9459ab5eaa_0_117"/>
          <p:cNvSpPr/>
          <p:nvPr/>
        </p:nvSpPr>
        <p:spPr>
          <a:xfrm>
            <a:off x="3158725" y="3459479"/>
            <a:ext cx="274200" cy="274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9459ab5eaa_0_117"/>
          <p:cNvSpPr/>
          <p:nvPr/>
        </p:nvSpPr>
        <p:spPr>
          <a:xfrm>
            <a:off x="2381283" y="2348869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9459ab5eaa_0_117"/>
          <p:cNvSpPr/>
          <p:nvPr/>
        </p:nvSpPr>
        <p:spPr>
          <a:xfrm>
            <a:off x="2432209" y="3909618"/>
            <a:ext cx="274200" cy="2742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9459ab5eaa_0_117"/>
          <p:cNvSpPr/>
          <p:nvPr/>
        </p:nvSpPr>
        <p:spPr>
          <a:xfrm>
            <a:off x="2230523" y="2808099"/>
            <a:ext cx="403200" cy="4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9459ab5eaa_0_117"/>
          <p:cNvSpPr/>
          <p:nvPr/>
        </p:nvSpPr>
        <p:spPr>
          <a:xfrm>
            <a:off x="1921484" y="2628446"/>
            <a:ext cx="187500" cy="187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9459ab5eaa_0_117"/>
          <p:cNvSpPr/>
          <p:nvPr/>
        </p:nvSpPr>
        <p:spPr>
          <a:xfrm>
            <a:off x="1830277" y="3322846"/>
            <a:ext cx="274200" cy="274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9459ab5eaa_0_117"/>
          <p:cNvSpPr/>
          <p:nvPr/>
        </p:nvSpPr>
        <p:spPr>
          <a:xfrm>
            <a:off x="2079494" y="4288819"/>
            <a:ext cx="366600" cy="366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9459ab5eaa_0_117"/>
          <p:cNvSpPr/>
          <p:nvPr/>
        </p:nvSpPr>
        <p:spPr>
          <a:xfrm>
            <a:off x="1778969" y="4334964"/>
            <a:ext cx="137100" cy="137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9459ab5eaa_0_117"/>
          <p:cNvSpPr/>
          <p:nvPr/>
        </p:nvSpPr>
        <p:spPr>
          <a:xfrm>
            <a:off x="2783173" y="4574239"/>
            <a:ext cx="274200" cy="2742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9459ab5eaa_0_117"/>
          <p:cNvSpPr/>
          <p:nvPr/>
        </p:nvSpPr>
        <p:spPr>
          <a:xfrm>
            <a:off x="1797230" y="4081648"/>
            <a:ext cx="187500" cy="1875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9459ab5eaa_0_117"/>
          <p:cNvSpPr/>
          <p:nvPr/>
        </p:nvSpPr>
        <p:spPr>
          <a:xfrm>
            <a:off x="2007627" y="4800600"/>
            <a:ext cx="274200" cy="274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9459ab5eaa_0_117"/>
          <p:cNvSpPr/>
          <p:nvPr/>
        </p:nvSpPr>
        <p:spPr>
          <a:xfrm>
            <a:off x="1847567" y="5156731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9459ab5eaa_0_117"/>
          <p:cNvSpPr/>
          <p:nvPr/>
        </p:nvSpPr>
        <p:spPr>
          <a:xfrm>
            <a:off x="6095914" y="3376577"/>
            <a:ext cx="333300" cy="3333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9459ab5eaa_0_117"/>
          <p:cNvSpPr/>
          <p:nvPr/>
        </p:nvSpPr>
        <p:spPr>
          <a:xfrm>
            <a:off x="6675477" y="3398553"/>
            <a:ext cx="187500" cy="1875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9459ab5eaa_0_117"/>
          <p:cNvSpPr/>
          <p:nvPr/>
        </p:nvSpPr>
        <p:spPr>
          <a:xfrm>
            <a:off x="6549629" y="3779873"/>
            <a:ext cx="226800" cy="226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9459ab5eaa_0_117"/>
          <p:cNvSpPr/>
          <p:nvPr/>
        </p:nvSpPr>
        <p:spPr>
          <a:xfrm>
            <a:off x="5715437" y="3706837"/>
            <a:ext cx="403200" cy="403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9459ab5eaa_0_117"/>
          <p:cNvSpPr/>
          <p:nvPr/>
        </p:nvSpPr>
        <p:spPr>
          <a:xfrm>
            <a:off x="5527904" y="3606112"/>
            <a:ext cx="187500" cy="187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9459ab5eaa_0_117"/>
          <p:cNvSpPr/>
          <p:nvPr/>
        </p:nvSpPr>
        <p:spPr>
          <a:xfrm>
            <a:off x="5352134" y="3893229"/>
            <a:ext cx="274200" cy="274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9459ab5eaa_0_117"/>
          <p:cNvSpPr/>
          <p:nvPr/>
        </p:nvSpPr>
        <p:spPr>
          <a:xfrm>
            <a:off x="5427792" y="3363437"/>
            <a:ext cx="187500" cy="1875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9459ab5eaa_0_117"/>
          <p:cNvSpPr/>
          <p:nvPr/>
        </p:nvSpPr>
        <p:spPr>
          <a:xfrm>
            <a:off x="5201498" y="3215962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9459ab5eaa_0_117"/>
          <p:cNvSpPr/>
          <p:nvPr/>
        </p:nvSpPr>
        <p:spPr>
          <a:xfrm>
            <a:off x="5243058" y="3391426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9459ab5eaa_0_117"/>
          <p:cNvSpPr/>
          <p:nvPr/>
        </p:nvSpPr>
        <p:spPr>
          <a:xfrm>
            <a:off x="7520501" y="3492380"/>
            <a:ext cx="333300" cy="333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9459ab5eaa_0_117"/>
          <p:cNvSpPr/>
          <p:nvPr/>
        </p:nvSpPr>
        <p:spPr>
          <a:xfrm>
            <a:off x="8177430" y="3487399"/>
            <a:ext cx="187500" cy="1875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9459ab5eaa_0_117"/>
          <p:cNvSpPr/>
          <p:nvPr/>
        </p:nvSpPr>
        <p:spPr>
          <a:xfrm>
            <a:off x="8417895" y="3658745"/>
            <a:ext cx="274200" cy="274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9459ab5eaa_0_117"/>
          <p:cNvSpPr/>
          <p:nvPr/>
        </p:nvSpPr>
        <p:spPr>
          <a:xfrm>
            <a:off x="7223734" y="3721801"/>
            <a:ext cx="226800" cy="2268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9459ab5eaa_0_117"/>
          <p:cNvSpPr/>
          <p:nvPr/>
        </p:nvSpPr>
        <p:spPr>
          <a:xfrm>
            <a:off x="7931229" y="3482341"/>
            <a:ext cx="137100" cy="13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9459ab5eaa_0_117"/>
          <p:cNvSpPr/>
          <p:nvPr/>
        </p:nvSpPr>
        <p:spPr>
          <a:xfrm>
            <a:off x="7292248" y="3437814"/>
            <a:ext cx="187500" cy="1875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9459ab5eaa_0_117"/>
          <p:cNvSpPr/>
          <p:nvPr/>
        </p:nvSpPr>
        <p:spPr>
          <a:xfrm>
            <a:off x="6863010" y="3784532"/>
            <a:ext cx="187500" cy="1875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9459ab5eaa_0_117"/>
          <p:cNvSpPr/>
          <p:nvPr/>
        </p:nvSpPr>
        <p:spPr>
          <a:xfrm>
            <a:off x="9638675" y="3575049"/>
            <a:ext cx="273000" cy="273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9459ab5eaa_0_117"/>
          <p:cNvSpPr/>
          <p:nvPr/>
        </p:nvSpPr>
        <p:spPr>
          <a:xfrm>
            <a:off x="8744488" y="3546378"/>
            <a:ext cx="330300" cy="330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1" name="Google Shape;311;g9459ab5eaa_0_117"/>
          <p:cNvGrpSpPr/>
          <p:nvPr/>
        </p:nvGrpSpPr>
        <p:grpSpPr>
          <a:xfrm>
            <a:off x="1686981" y="2147235"/>
            <a:ext cx="7830602" cy="2840865"/>
            <a:chOff x="1686475" y="2147235"/>
            <a:chExt cx="7828254" cy="2840865"/>
          </a:xfrm>
        </p:grpSpPr>
        <p:sp>
          <p:nvSpPr>
            <p:cNvPr id="312" name="Google Shape;312;g9459ab5eaa_0_117"/>
            <p:cNvSpPr/>
            <p:nvPr/>
          </p:nvSpPr>
          <p:spPr>
            <a:xfrm>
              <a:off x="1827212" y="2147235"/>
              <a:ext cx="403200" cy="403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g9459ab5eaa_0_117"/>
            <p:cNvSpPr/>
            <p:nvPr/>
          </p:nvSpPr>
          <p:spPr>
            <a:xfrm>
              <a:off x="2939939" y="3741416"/>
              <a:ext cx="187500" cy="187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9459ab5eaa_0_117"/>
            <p:cNvSpPr/>
            <p:nvPr/>
          </p:nvSpPr>
          <p:spPr>
            <a:xfrm>
              <a:off x="4297610" y="3900857"/>
              <a:ext cx="333300" cy="3333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g9459ab5eaa_0_117"/>
            <p:cNvSpPr/>
            <p:nvPr/>
          </p:nvSpPr>
          <p:spPr>
            <a:xfrm>
              <a:off x="3584789" y="3442988"/>
              <a:ext cx="226800" cy="2268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g9459ab5eaa_0_117"/>
            <p:cNvSpPr/>
            <p:nvPr/>
          </p:nvSpPr>
          <p:spPr>
            <a:xfrm>
              <a:off x="3526992" y="4455609"/>
              <a:ext cx="137100" cy="137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g9459ab5eaa_0_117"/>
            <p:cNvSpPr/>
            <p:nvPr/>
          </p:nvSpPr>
          <p:spPr>
            <a:xfrm>
              <a:off x="4533122" y="3103958"/>
              <a:ext cx="226800" cy="2268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9459ab5eaa_0_117"/>
            <p:cNvSpPr/>
            <p:nvPr/>
          </p:nvSpPr>
          <p:spPr>
            <a:xfrm>
              <a:off x="1962154" y="3657600"/>
              <a:ext cx="403200" cy="403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9459ab5eaa_0_117"/>
            <p:cNvSpPr/>
            <p:nvPr/>
          </p:nvSpPr>
          <p:spPr>
            <a:xfrm>
              <a:off x="2758493" y="3175540"/>
              <a:ext cx="274200" cy="274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g9459ab5eaa_0_117"/>
            <p:cNvSpPr/>
            <p:nvPr/>
          </p:nvSpPr>
          <p:spPr>
            <a:xfrm>
              <a:off x="1755823" y="2942993"/>
              <a:ext cx="274200" cy="274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g9459ab5eaa_0_117"/>
            <p:cNvSpPr/>
            <p:nvPr/>
          </p:nvSpPr>
          <p:spPr>
            <a:xfrm>
              <a:off x="3154733" y="2722188"/>
              <a:ext cx="137100" cy="137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g9459ab5eaa_0_117"/>
            <p:cNvSpPr/>
            <p:nvPr/>
          </p:nvSpPr>
          <p:spPr>
            <a:xfrm>
              <a:off x="2441623" y="2606040"/>
              <a:ext cx="137100" cy="137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g9459ab5eaa_0_117"/>
            <p:cNvSpPr/>
            <p:nvPr/>
          </p:nvSpPr>
          <p:spPr>
            <a:xfrm>
              <a:off x="2439240" y="4800600"/>
              <a:ext cx="187500" cy="1875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g9459ab5eaa_0_117"/>
            <p:cNvSpPr/>
            <p:nvPr/>
          </p:nvSpPr>
          <p:spPr>
            <a:xfrm>
              <a:off x="2609904" y="4249401"/>
              <a:ext cx="274200" cy="274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g9459ab5eaa_0_117"/>
            <p:cNvSpPr/>
            <p:nvPr/>
          </p:nvSpPr>
          <p:spPr>
            <a:xfrm>
              <a:off x="1686475" y="4684290"/>
              <a:ext cx="274200" cy="274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g9459ab5eaa_0_117"/>
            <p:cNvSpPr/>
            <p:nvPr/>
          </p:nvSpPr>
          <p:spPr>
            <a:xfrm>
              <a:off x="6188280" y="3794759"/>
              <a:ext cx="274200" cy="274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g9459ab5eaa_0_117"/>
            <p:cNvSpPr/>
            <p:nvPr/>
          </p:nvSpPr>
          <p:spPr>
            <a:xfrm>
              <a:off x="5737753" y="3359782"/>
              <a:ext cx="226800" cy="2268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g9459ab5eaa_0_117"/>
            <p:cNvSpPr/>
            <p:nvPr/>
          </p:nvSpPr>
          <p:spPr>
            <a:xfrm>
              <a:off x="6496847" y="3581141"/>
              <a:ext cx="137100" cy="137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g9459ab5eaa_0_117"/>
            <p:cNvSpPr/>
            <p:nvPr/>
          </p:nvSpPr>
          <p:spPr>
            <a:xfrm>
              <a:off x="5196917" y="3613909"/>
              <a:ext cx="226800" cy="2268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g9459ab5eaa_0_117"/>
            <p:cNvSpPr/>
            <p:nvPr/>
          </p:nvSpPr>
          <p:spPr>
            <a:xfrm>
              <a:off x="7958502" y="3688079"/>
              <a:ext cx="274200" cy="274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g9459ab5eaa_0_117"/>
            <p:cNvSpPr/>
            <p:nvPr/>
          </p:nvSpPr>
          <p:spPr>
            <a:xfrm>
              <a:off x="8406202" y="3494065"/>
              <a:ext cx="137100" cy="1371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g9459ab5eaa_0_117"/>
            <p:cNvSpPr/>
            <p:nvPr/>
          </p:nvSpPr>
          <p:spPr>
            <a:xfrm>
              <a:off x="6923728" y="3400562"/>
              <a:ext cx="274200" cy="274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g9459ab5eaa_0_117"/>
            <p:cNvSpPr/>
            <p:nvPr/>
          </p:nvSpPr>
          <p:spPr>
            <a:xfrm>
              <a:off x="9214429" y="3561396"/>
              <a:ext cx="300300" cy="3003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ctr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g9459ab5eaa_0_117"/>
          <p:cNvSpPr/>
          <p:nvPr/>
        </p:nvSpPr>
        <p:spPr>
          <a:xfrm>
            <a:off x="5043324" y="3893890"/>
            <a:ext cx="226800" cy="2268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9459ab5eaa_0_117"/>
          <p:cNvSpPr txBox="1"/>
          <p:nvPr/>
        </p:nvSpPr>
        <p:spPr>
          <a:xfrm>
            <a:off x="1984763" y="1114851"/>
            <a:ext cx="18165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Recoleccion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9459ab5eaa_0_117"/>
          <p:cNvSpPr txBox="1"/>
          <p:nvPr/>
        </p:nvSpPr>
        <p:spPr>
          <a:xfrm>
            <a:off x="5112792" y="1114851"/>
            <a:ext cx="17502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Procesamiento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9459ab5eaa_0_117"/>
          <p:cNvSpPr txBox="1"/>
          <p:nvPr/>
        </p:nvSpPr>
        <p:spPr>
          <a:xfrm>
            <a:off x="7691096" y="1114851"/>
            <a:ext cx="17277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Filtros</a:t>
            </a:r>
            <a:endParaRPr/>
          </a:p>
        </p:txBody>
      </p:sp>
      <p:sp>
        <p:nvSpPr>
          <p:cNvPr id="338" name="Google Shape;338;g9459ab5eaa_0_117"/>
          <p:cNvSpPr txBox="1"/>
          <p:nvPr/>
        </p:nvSpPr>
        <p:spPr>
          <a:xfrm>
            <a:off x="4889275" y="4662175"/>
            <a:ext cx="23346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275" lvl="0" marL="168275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Mapeo de reacciones a sentimientos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68275" lvl="0" marL="168275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Correcciones en el cuerpo del texto.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9459ab5eaa_0_117"/>
          <p:cNvSpPr txBox="1"/>
          <p:nvPr/>
        </p:nvSpPr>
        <p:spPr>
          <a:xfrm>
            <a:off x="7859375" y="4252050"/>
            <a:ext cx="19974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275" lvl="0" marL="168275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Tratamiento de palabras en minúscula</a:t>
            </a:r>
            <a:endParaRPr sz="1600"/>
          </a:p>
          <a:p>
            <a:pPr indent="-168275" lvl="0" marL="168275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Remoción de puntuación</a:t>
            </a:r>
            <a:endParaRPr sz="1600"/>
          </a:p>
          <a:p>
            <a:pPr indent="-168275" lvl="0" marL="168275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Eliminación de </a:t>
            </a:r>
            <a:r>
              <a:rPr b="1" lang="en-US" sz="1600"/>
              <a:t>palabras vacías</a:t>
            </a:r>
            <a:endParaRPr b="1" sz="1600"/>
          </a:p>
          <a:p>
            <a:pPr indent="-168275" lvl="0" marL="168275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Lemmatization</a:t>
            </a:r>
            <a:endParaRPr sz="1600"/>
          </a:p>
          <a:p>
            <a:pPr indent="-168275" lvl="0" marL="168275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Tokenization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9459ab5eaa_0_117"/>
          <p:cNvSpPr/>
          <p:nvPr/>
        </p:nvSpPr>
        <p:spPr>
          <a:xfrm>
            <a:off x="188788" y="3037419"/>
            <a:ext cx="1507800" cy="128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9459ab5eaa_0_117"/>
          <p:cNvSpPr/>
          <p:nvPr/>
        </p:nvSpPr>
        <p:spPr>
          <a:xfrm>
            <a:off x="10344550" y="3037419"/>
            <a:ext cx="1507800" cy="128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9459ab5eaa_0_117"/>
          <p:cNvSpPr/>
          <p:nvPr/>
        </p:nvSpPr>
        <p:spPr>
          <a:xfrm>
            <a:off x="11582497" y="185212"/>
            <a:ext cx="607764" cy="543973"/>
          </a:xfrm>
          <a:custGeom>
            <a:rect b="b" l="l" r="r" t="t"/>
            <a:pathLst>
              <a:path extrusionOk="0" h="185498" w="207251">
                <a:moveTo>
                  <a:pt x="207251" y="604"/>
                </a:moveTo>
                <a:lnTo>
                  <a:pt x="0" y="0"/>
                </a:lnTo>
                <a:lnTo>
                  <a:pt x="92447" y="92447"/>
                </a:lnTo>
                <a:lnTo>
                  <a:pt x="604" y="184894"/>
                </a:lnTo>
                <a:lnTo>
                  <a:pt x="207251" y="185498"/>
                </a:lnTo>
                <a:close/>
              </a:path>
            </a:pathLst>
          </a:custGeom>
          <a:solidFill>
            <a:srgbClr val="F8981D"/>
          </a:solidFill>
          <a:ln>
            <a:noFill/>
          </a:ln>
        </p:spPr>
      </p:sp>
      <p:sp>
        <p:nvSpPr>
          <p:cNvPr id="343" name="Google Shape;343;g9459ab5eaa_0_117"/>
          <p:cNvSpPr txBox="1"/>
          <p:nvPr/>
        </p:nvSpPr>
        <p:spPr>
          <a:xfrm>
            <a:off x="11827775" y="185225"/>
            <a:ext cx="364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g9459ab5eaa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50" y="3374950"/>
            <a:ext cx="607750" cy="6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9459ab5eaa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125" y="3355158"/>
            <a:ext cx="607750" cy="60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9459ab5eaa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5548" y="3098475"/>
            <a:ext cx="1121100" cy="11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9459ab5eaa_0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200" y="1821725"/>
            <a:ext cx="1762125" cy="145732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66675">
              <a:srgbClr val="000000">
                <a:alpha val="75000"/>
              </a:srgbClr>
            </a:outerShdw>
          </a:effectLst>
        </p:spPr>
      </p:pic>
      <p:pic>
        <p:nvPicPr>
          <p:cNvPr id="348" name="Google Shape;348;g9459ab5eaa_0_117"/>
          <p:cNvPicPr preferRelativeResize="0"/>
          <p:nvPr/>
        </p:nvPicPr>
        <p:blipFill rotWithShape="1">
          <a:blip r:embed="rId7">
            <a:alphaModFix/>
          </a:blip>
          <a:srcRect b="30465" l="24037" r="10713" t="31004"/>
          <a:stretch/>
        </p:blipFill>
        <p:spPr>
          <a:xfrm>
            <a:off x="5088075" y="2662325"/>
            <a:ext cx="2015837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